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61" r:id="rId4"/>
    <p:sldId id="262" r:id="rId5"/>
    <p:sldId id="328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272" r:id="rId15"/>
    <p:sldId id="273" r:id="rId16"/>
    <p:sldId id="276" r:id="rId17"/>
    <p:sldId id="274" r:id="rId18"/>
    <p:sldId id="275" r:id="rId19"/>
    <p:sldId id="277" r:id="rId20"/>
    <p:sldId id="278" r:id="rId21"/>
    <p:sldId id="279" r:id="rId22"/>
    <p:sldId id="282" r:id="rId23"/>
    <p:sldId id="280" r:id="rId24"/>
    <p:sldId id="287" r:id="rId25"/>
    <p:sldId id="283" r:id="rId26"/>
    <p:sldId id="284" r:id="rId27"/>
    <p:sldId id="285" r:id="rId28"/>
    <p:sldId id="286" r:id="rId29"/>
    <p:sldId id="281" r:id="rId30"/>
    <p:sldId id="315" r:id="rId31"/>
    <p:sldId id="316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17" r:id="rId53"/>
    <p:sldId id="308" r:id="rId54"/>
    <p:sldId id="309" r:id="rId55"/>
    <p:sldId id="319" r:id="rId56"/>
    <p:sldId id="320" r:id="rId57"/>
    <p:sldId id="310" r:id="rId58"/>
    <p:sldId id="322" r:id="rId59"/>
    <p:sldId id="323" r:id="rId60"/>
    <p:sldId id="324" r:id="rId61"/>
    <p:sldId id="318" r:id="rId62"/>
    <p:sldId id="325" r:id="rId63"/>
    <p:sldId id="326" r:id="rId64"/>
    <p:sldId id="258" r:id="rId65"/>
    <p:sldId id="259" r:id="rId66"/>
    <p:sldId id="321" r:id="rId67"/>
    <p:sldId id="327" r:id="rId6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EF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9414FB-7AAC-4F44-9BC4-98572BD2412E}" v="1818" dt="2018-05-13T04:39:28.5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45" autoAdjust="0"/>
    <p:restoredTop sz="94660"/>
  </p:normalViewPr>
  <p:slideViewPr>
    <p:cSldViewPr snapToGrid="0">
      <p:cViewPr varScale="1">
        <p:scale>
          <a:sx n="85" d="100"/>
          <a:sy n="85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/>
          <p:cNvGrpSpPr/>
          <p:nvPr userDrawn="1"/>
        </p:nvGrpSpPr>
        <p:grpSpPr>
          <a:xfrm>
            <a:off x="535051" y="124408"/>
            <a:ext cx="11654241" cy="6640549"/>
            <a:chOff x="535051" y="124408"/>
            <a:chExt cx="11654241" cy="6731099"/>
          </a:xfrm>
        </p:grpSpPr>
        <p:pic>
          <p:nvPicPr>
            <p:cNvPr id="1032" name="Picture 8" descr="https://d2v9y0dukr6mq2.cloudfront.net/video/thumbnail/UD7CEz6/atom-cell-element-molecule-particle-physics-science_n1sh8l2e__F0000.png"/>
            <p:cNvPicPr>
              <a:picLocks noChangeAspect="1" noChangeArrowheads="1"/>
            </p:cNvPicPr>
            <p:nvPr userDrawn="1"/>
          </p:nvPicPr>
          <p:blipFill>
            <a:blip r:embed="rId2" cstate="print">
              <a:clrChange>
                <a:clrFrom>
                  <a:srgbClr val="FBFBFB"/>
                </a:clrFrom>
                <a:clrTo>
                  <a:srgbClr val="FBFBFB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051" y="124408"/>
              <a:ext cx="11654241" cy="6731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직사각형 46"/>
            <p:cNvSpPr/>
            <p:nvPr userDrawn="1"/>
          </p:nvSpPr>
          <p:spPr>
            <a:xfrm>
              <a:off x="547402" y="124408"/>
              <a:ext cx="11641890" cy="6731099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/>
          <p:cNvSpPr/>
          <p:nvPr userDrawn="1"/>
        </p:nvSpPr>
        <p:spPr>
          <a:xfrm>
            <a:off x="0" y="0"/>
            <a:ext cx="12192000" cy="12440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rgbClr val="0061B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제목 35"/>
          <p:cNvSpPr>
            <a:spLocks noGrp="1"/>
          </p:cNvSpPr>
          <p:nvPr>
            <p:ph type="title" hasCustomPrompt="1"/>
          </p:nvPr>
        </p:nvSpPr>
        <p:spPr>
          <a:xfrm>
            <a:off x="344551" y="299996"/>
            <a:ext cx="6735699" cy="412170"/>
          </a:xfrm>
        </p:spPr>
        <p:txBody>
          <a:bodyPr>
            <a:noAutofit/>
          </a:bodyPr>
          <a:lstStyle>
            <a:lvl1pPr>
              <a:defRPr sz="2000" b="1" spc="-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부제목 스타일 편집 </a:t>
            </a:r>
            <a:r>
              <a:rPr lang="en-US" altLang="ko-KR" dirty="0"/>
              <a:t>font size 24</a:t>
            </a:r>
            <a:endParaRPr lang="ko-KR" altLang="en-US" dirty="0"/>
          </a:p>
        </p:txBody>
      </p:sp>
      <p:cxnSp>
        <p:nvCxnSpPr>
          <p:cNvPr id="40" name="직선 연결선 39"/>
          <p:cNvCxnSpPr/>
          <p:nvPr userDrawn="1"/>
        </p:nvCxnSpPr>
        <p:spPr>
          <a:xfrm flipV="1">
            <a:off x="442609" y="834835"/>
            <a:ext cx="1783869" cy="622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 userDrawn="1"/>
        </p:nvSpPr>
        <p:spPr>
          <a:xfrm>
            <a:off x="548480" y="855091"/>
            <a:ext cx="11192669" cy="5642442"/>
          </a:xfrm>
          <a:prstGeom prst="rect">
            <a:avLst/>
          </a:prstGeom>
          <a:gradFill>
            <a:gsLst>
              <a:gs pos="0">
                <a:schemeClr val="bg1"/>
              </a:gs>
              <a:gs pos="68500">
                <a:srgbClr val="FFFFFF"/>
              </a:gs>
              <a:gs pos="100000">
                <a:schemeClr val="bg1">
                  <a:alpha val="45000"/>
                </a:schemeClr>
              </a:gs>
            </a:gsLst>
            <a:lin ang="0" scaled="1"/>
          </a:gradFill>
          <a:ln w="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텍스트 개체 틀 51"/>
          <p:cNvSpPr>
            <a:spLocks noGrp="1"/>
          </p:cNvSpPr>
          <p:nvPr>
            <p:ph type="body" sz="quarter" idx="10" hasCustomPrompt="1"/>
          </p:nvPr>
        </p:nvSpPr>
        <p:spPr>
          <a:xfrm>
            <a:off x="9273812" y="368657"/>
            <a:ext cx="2724150" cy="307720"/>
          </a:xfrm>
        </p:spPr>
        <p:txBody>
          <a:bodyPr>
            <a:noAutofit/>
          </a:bodyPr>
          <a:lstStyle>
            <a:lvl1pPr marL="0" indent="0" algn="r">
              <a:buNone/>
              <a:defRPr sz="1600" b="1" spc="-7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 스타일 편집 </a:t>
            </a:r>
            <a:r>
              <a:rPr lang="en-US" altLang="ko-KR" dirty="0"/>
              <a:t>font 16</a:t>
            </a:r>
            <a:endParaRPr lang="ko-KR" altLang="en-US" dirty="0"/>
          </a:p>
        </p:txBody>
      </p:sp>
      <p:sp>
        <p:nvSpPr>
          <p:cNvPr id="54" name="내용 개체 틀 53"/>
          <p:cNvSpPr>
            <a:spLocks noGrp="1"/>
          </p:cNvSpPr>
          <p:nvPr>
            <p:ph sz="quarter" idx="11" hasCustomPrompt="1"/>
          </p:nvPr>
        </p:nvSpPr>
        <p:spPr>
          <a:xfrm>
            <a:off x="635000" y="1181100"/>
            <a:ext cx="11010900" cy="5124450"/>
          </a:xfrm>
        </p:spPr>
        <p:txBody>
          <a:bodyPr/>
          <a:lstStyle>
            <a:lvl1pPr>
              <a:lnSpc>
                <a:spcPct val="125000"/>
              </a:lnSpc>
              <a:defRPr sz="1800" b="0" spc="-1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  <a:lvl2pPr marL="742950" indent="-285750">
              <a:lnSpc>
                <a:spcPct val="125000"/>
              </a:lnSpc>
              <a:buFontTx/>
              <a:buChar char="-"/>
              <a:defRPr sz="15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ct val="125000"/>
              </a:lnSpc>
              <a:defRPr sz="14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3pPr>
            <a:lvl4pPr>
              <a:lnSpc>
                <a:spcPct val="125000"/>
              </a:lnSpc>
              <a:defRPr sz="12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4pPr>
            <a:lvl5pPr>
              <a:lnSpc>
                <a:spcPct val="125000"/>
              </a:lnSpc>
              <a:defRPr sz="12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중심문장 </a:t>
            </a:r>
            <a:r>
              <a:rPr lang="en-US" altLang="ko-KR" dirty="0"/>
              <a:t>font 18</a:t>
            </a:r>
            <a:endParaRPr lang="ko-KR" altLang="en-US" dirty="0"/>
          </a:p>
          <a:p>
            <a:pPr lvl="1"/>
            <a:r>
              <a:rPr lang="ko-KR" altLang="en-US" dirty="0"/>
              <a:t>둘째 수준 </a:t>
            </a:r>
            <a:r>
              <a:rPr lang="en-US" altLang="ko-KR" dirty="0"/>
              <a:t>font 15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>
          <a:xfrm>
            <a:off x="4768850" y="6493957"/>
            <a:ext cx="2743200" cy="365125"/>
          </a:xfrm>
        </p:spPr>
        <p:txBody>
          <a:bodyPr/>
          <a:lstStyle>
            <a:lvl1pPr algn="ctr">
              <a:defRPr sz="1050"/>
            </a:lvl1pPr>
          </a:lstStyle>
          <a:p>
            <a:fld id="{1FB17FDE-20E4-4723-8476-2F4ACF18D7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5147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29C3BE-7671-4F3A-9D8B-8BC6F85363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F095992-A261-4E01-AFBB-6B60EDF908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98FE7-4660-48FA-9410-942E5B829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99FBC-549F-4B06-A488-250B3AB864D4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8A33CE-4845-4806-833C-4DC50EA34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F5FB9E-DB8B-4E20-A4DB-3E9D6FE0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92C3-8FDF-4D62-AE47-BAE42DAB49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463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B555EC7-2ED3-4D0E-BE77-B9EE8BDEA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41585D-B5B6-4536-896E-AA5235AAF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12A846-1700-4F66-838A-ADEFF9F5E4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799FBC-549F-4B06-A488-250B3AB864D4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05708C-4519-4A93-AF31-0CAD0E99B5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25EE32-B072-4303-ACBC-8B39D1CC3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892C3-8FDF-4D62-AE47-BAE42DAB49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047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ko.m.wikipedia.org/wiki/%ED%99%A9%EC%A7%80%EC%97%B0%EB%AA%BB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hyperlink" Target="http://agf81.deviantart.com/art/Door-Texture-30-288791840" TargetMode="External"/><Relationship Id="rId7" Type="http://schemas.openxmlformats.org/officeDocument/2006/relationships/image" Target="../media/image58.sv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Relationship Id="rId9" Type="http://schemas.openxmlformats.org/officeDocument/2006/relationships/image" Target="../media/image60.sv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D8DDCD2-60F9-491A-8B9A-926CB09F7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375DD8-AC96-4B2F-978A-BEE63AEC8A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F0E5ACF-9CB4-4C8C-BEEA-CCA486FF8FD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5000" y="1181100"/>
            <a:ext cx="11449424" cy="512445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1600" dirty="0"/>
              <a:t>평균이란</a:t>
            </a:r>
            <a:r>
              <a:rPr lang="en-US" altLang="ko-KR" sz="1600" dirty="0"/>
              <a:t>?</a:t>
            </a:r>
          </a:p>
          <a:p>
            <a:pPr lvl="1"/>
            <a:r>
              <a:rPr lang="ko-KR" altLang="en-US" sz="1300" dirty="0"/>
              <a:t>데이터는 수치적으로 널리 </a:t>
            </a:r>
            <a:r>
              <a:rPr lang="ko-KR" altLang="en-US" sz="1300" dirty="0" err="1"/>
              <a:t>펴져있지만</a:t>
            </a:r>
            <a:r>
              <a:rPr lang="en-US" altLang="ko-KR" sz="1300" dirty="0"/>
              <a:t>, </a:t>
            </a:r>
            <a:r>
              <a:rPr lang="ko-KR" altLang="en-US" sz="1300" dirty="0"/>
              <a:t>그 널리 퍼져 있는 것 중에 하나의 수를 모든 데이터를 대표하는 수로 뽑은 것 </a:t>
            </a:r>
            <a:endParaRPr lang="en-US" altLang="ko-KR" sz="1300" dirty="0"/>
          </a:p>
          <a:p>
            <a:pPr lvl="1"/>
            <a:r>
              <a:rPr lang="ko-KR" altLang="en-US" sz="1300" dirty="0"/>
              <a:t>데이터들은 평균값 주변에 분포되어 있다</a:t>
            </a:r>
            <a:r>
              <a:rPr lang="en-US" altLang="ko-KR" sz="1300" dirty="0"/>
              <a:t>. </a:t>
            </a:r>
          </a:p>
          <a:p>
            <a:pPr lvl="1"/>
            <a:r>
              <a:rPr lang="ko-KR" altLang="en-US" sz="1300" dirty="0"/>
              <a:t>평균은 흩어져 있는 데이터의 무게중심이다</a:t>
            </a:r>
            <a:r>
              <a:rPr lang="en-US" altLang="ko-KR" sz="1300" dirty="0"/>
              <a:t>. </a:t>
            </a:r>
          </a:p>
          <a:p>
            <a:pPr lvl="1"/>
            <a:endParaRPr lang="en-US" altLang="ko-KR" sz="1300" dirty="0"/>
          </a:p>
          <a:p>
            <a:pPr lvl="1"/>
            <a:endParaRPr lang="en-US" altLang="ko-KR" sz="1300" dirty="0"/>
          </a:p>
          <a:p>
            <a:r>
              <a:rPr lang="ko-KR" altLang="en-US" sz="1600" dirty="0"/>
              <a:t>중앙값</a:t>
            </a:r>
            <a:r>
              <a:rPr lang="en-US" altLang="ko-KR" sz="1600" dirty="0"/>
              <a:t> </a:t>
            </a:r>
          </a:p>
          <a:p>
            <a:pPr lvl="1"/>
            <a:r>
              <a:rPr lang="ko-KR" altLang="en-US" sz="1300" dirty="0"/>
              <a:t>중앙값은 </a:t>
            </a:r>
            <a:r>
              <a:rPr lang="ko-KR" altLang="en-US" sz="1300" dirty="0" err="1"/>
              <a:t>중위수</a:t>
            </a:r>
            <a:r>
              <a:rPr lang="ko-KR" altLang="en-US" sz="1300" dirty="0"/>
              <a:t> 또는 </a:t>
            </a:r>
            <a:r>
              <a:rPr lang="en-US" altLang="ko-KR" sz="1300" dirty="0"/>
              <a:t>Median</a:t>
            </a:r>
            <a:r>
              <a:rPr lang="ko-KR" altLang="en-US" sz="1300" dirty="0"/>
              <a:t>이라고 한다</a:t>
            </a:r>
            <a:r>
              <a:rPr lang="en-US" altLang="ko-KR" sz="1300" dirty="0"/>
              <a:t>. </a:t>
            </a:r>
            <a:r>
              <a:rPr lang="ko-KR" altLang="en-US" sz="1300" dirty="0"/>
              <a:t>변량의 값을 크기 순으로 나열할 때 꼭 중앙에 오는 수치를 의미한다</a:t>
            </a:r>
            <a:r>
              <a:rPr lang="en-US" altLang="ko-KR" sz="1300" dirty="0"/>
              <a:t>. </a:t>
            </a:r>
          </a:p>
          <a:p>
            <a:pPr lvl="1"/>
            <a:r>
              <a:rPr lang="en-US" altLang="ko-KR" sz="1300" dirty="0"/>
              <a:t>1, 2, 3, 3, 5</a:t>
            </a:r>
            <a:r>
              <a:rPr lang="ko-KR" altLang="en-US" sz="1300" dirty="0"/>
              <a:t>의 중앙값은 </a:t>
            </a:r>
            <a:r>
              <a:rPr lang="en-US" altLang="ko-KR" sz="1300" dirty="0"/>
              <a:t>3</a:t>
            </a:r>
            <a:r>
              <a:rPr lang="ko-KR" altLang="en-US" sz="1300" dirty="0"/>
              <a:t>이고</a:t>
            </a:r>
            <a:r>
              <a:rPr lang="en-US" altLang="ko-KR" sz="1300" dirty="0"/>
              <a:t>, 1,2,3,5 </a:t>
            </a:r>
            <a:r>
              <a:rPr lang="ko-KR" altLang="en-US" sz="1300" dirty="0"/>
              <a:t>처럼 나열한 숫자가 짝수일 때는 중앙값의 한 가운데로 정한다</a:t>
            </a:r>
            <a:r>
              <a:rPr lang="en-US" altLang="ko-KR" sz="1300" dirty="0"/>
              <a:t>. </a:t>
            </a:r>
          </a:p>
          <a:p>
            <a:pPr lvl="1"/>
            <a:r>
              <a:rPr lang="ko-KR" altLang="en-US" sz="1300" dirty="0"/>
              <a:t>평균값은 이상한 수치에 강한 영향을 받는다</a:t>
            </a:r>
            <a:r>
              <a:rPr lang="en-US" altLang="ko-KR" sz="1300" dirty="0"/>
              <a:t>. </a:t>
            </a:r>
            <a:r>
              <a:rPr lang="ko-KR" altLang="en-US" sz="1300" dirty="0"/>
              <a:t>반면 중앙값은 그다지 영향을 받지 않는다</a:t>
            </a:r>
            <a:r>
              <a:rPr lang="en-US" altLang="ko-KR" sz="1300" dirty="0"/>
              <a:t>. </a:t>
            </a:r>
          </a:p>
          <a:p>
            <a:pPr lvl="1"/>
            <a:r>
              <a:rPr lang="ko-KR" altLang="en-US" sz="1300" dirty="0"/>
              <a:t>데이터의 개수가 </a:t>
            </a:r>
            <a:r>
              <a:rPr lang="en-US" altLang="ko-KR" sz="1300" dirty="0"/>
              <a:t>n</a:t>
            </a:r>
            <a:r>
              <a:rPr lang="ko-KR" altLang="en-US" sz="1300" dirty="0"/>
              <a:t>이 홀수라면</a:t>
            </a:r>
            <a:r>
              <a:rPr lang="en-US" altLang="ko-KR" sz="1300" dirty="0"/>
              <a:t>, (n+1)/2 </a:t>
            </a:r>
            <a:r>
              <a:rPr lang="ko-KR" altLang="en-US" sz="1300" dirty="0"/>
              <a:t>번째 데이터가 중앙값</a:t>
            </a:r>
          </a:p>
          <a:p>
            <a:pPr lvl="1"/>
            <a:r>
              <a:rPr lang="ko-KR" altLang="en-US" sz="1300" dirty="0"/>
              <a:t>데이터의 개수가 </a:t>
            </a:r>
            <a:r>
              <a:rPr lang="en-US" altLang="ko-KR" sz="1300" dirty="0"/>
              <a:t>n</a:t>
            </a:r>
            <a:r>
              <a:rPr lang="ko-KR" altLang="en-US" sz="1300" dirty="0"/>
              <a:t>이 짝수라면</a:t>
            </a:r>
            <a:r>
              <a:rPr lang="en-US" altLang="ko-KR" sz="1300" dirty="0"/>
              <a:t>, n/2</a:t>
            </a:r>
            <a:r>
              <a:rPr lang="ko-KR" altLang="en-US" sz="1300" dirty="0"/>
              <a:t>번째 데이터와 </a:t>
            </a:r>
            <a:r>
              <a:rPr lang="en-US" altLang="ko-KR" sz="1300" dirty="0"/>
              <a:t>n/2+1</a:t>
            </a:r>
            <a:r>
              <a:rPr lang="ko-KR" altLang="en-US" sz="1300" dirty="0"/>
              <a:t>번째 데이터의 평균이 중앙값</a:t>
            </a:r>
            <a:endParaRPr lang="en-US" altLang="ko-KR" sz="1300" dirty="0"/>
          </a:p>
          <a:p>
            <a:pPr marL="457200" lvl="1" indent="0">
              <a:buNone/>
            </a:pPr>
            <a:r>
              <a:rPr lang="ko-KR" altLang="en-US" sz="1300" dirty="0"/>
              <a:t>→   중앙값보다 평균을 더 많이 이야기 한다</a:t>
            </a:r>
            <a:endParaRPr lang="en-US" altLang="ko-KR" sz="1300" dirty="0"/>
          </a:p>
          <a:p>
            <a:pPr marL="457200" lvl="1" indent="0">
              <a:buNone/>
            </a:pPr>
            <a:endParaRPr lang="en-US" altLang="ko-KR" sz="1300" dirty="0"/>
          </a:p>
          <a:p>
            <a:r>
              <a:rPr lang="ko-KR" altLang="en-US" sz="1600" dirty="0" err="1"/>
              <a:t>최빈값</a:t>
            </a:r>
            <a:r>
              <a:rPr lang="en-US" altLang="ko-KR" sz="1600" dirty="0"/>
              <a:t> </a:t>
            </a:r>
          </a:p>
          <a:p>
            <a:pPr lvl="1"/>
            <a:r>
              <a:rPr lang="ko-KR" altLang="en-US" sz="1300" dirty="0"/>
              <a:t>가장 빈도가 많은 데이터 값을 나타낸다</a:t>
            </a:r>
            <a:r>
              <a:rPr lang="en-US" altLang="ko-KR" sz="1300" dirty="0"/>
              <a:t>. </a:t>
            </a:r>
          </a:p>
          <a:p>
            <a:pPr lvl="1"/>
            <a:r>
              <a:rPr lang="ko-KR" altLang="en-US" sz="1300" dirty="0"/>
              <a:t>중앙값과 마찬가지로 </a:t>
            </a:r>
            <a:r>
              <a:rPr lang="ko-KR" altLang="en-US" sz="1300" dirty="0" err="1"/>
              <a:t>이상값의</a:t>
            </a:r>
            <a:r>
              <a:rPr lang="ko-KR" altLang="en-US" sz="1300" dirty="0"/>
              <a:t> 영향을 받지 않는다</a:t>
            </a:r>
            <a:r>
              <a:rPr lang="en-US" altLang="ko-KR" sz="1300" dirty="0"/>
              <a:t>. </a:t>
            </a:r>
            <a:endParaRPr lang="ko-KR" altLang="en-US" sz="13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445582A-D884-45BE-A33B-C01F360E2F6D}"/>
              </a:ext>
            </a:extLst>
          </p:cNvPr>
          <p:cNvGrpSpPr/>
          <p:nvPr/>
        </p:nvGrpSpPr>
        <p:grpSpPr>
          <a:xfrm>
            <a:off x="6904209" y="1883229"/>
            <a:ext cx="4542936" cy="1408611"/>
            <a:chOff x="3712400" y="2496064"/>
            <a:chExt cx="5910652" cy="2054196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FCC40D93-C218-4A87-A740-EE61BF08CBA6}"/>
                </a:ext>
              </a:extLst>
            </p:cNvPr>
            <p:cNvCxnSpPr>
              <a:cxnSpLocks/>
            </p:cNvCxnSpPr>
            <p:nvPr/>
          </p:nvCxnSpPr>
          <p:spPr>
            <a:xfrm>
              <a:off x="3992315" y="3743325"/>
              <a:ext cx="5456485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그래픽 9" descr="남자">
              <a:extLst>
                <a:ext uri="{FF2B5EF4-FFF2-40B4-BE49-F238E27FC236}">
                  <a16:creationId xmlns:a16="http://schemas.microsoft.com/office/drawing/2014/main" id="{BBFD5F09-E124-4608-A3C8-D52BA069E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12400" y="2817191"/>
              <a:ext cx="914400" cy="914400"/>
            </a:xfrm>
            <a:prstGeom prst="rect">
              <a:avLst/>
            </a:prstGeom>
          </p:spPr>
        </p:pic>
        <p:pic>
          <p:nvPicPr>
            <p:cNvPr id="12" name="그래픽 11" descr="여자">
              <a:extLst>
                <a:ext uri="{FF2B5EF4-FFF2-40B4-BE49-F238E27FC236}">
                  <a16:creationId xmlns:a16="http://schemas.microsoft.com/office/drawing/2014/main" id="{19847A33-8C0B-4A8D-958D-5A200F833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01077" y="2817191"/>
              <a:ext cx="914400" cy="914400"/>
            </a:xfrm>
            <a:prstGeom prst="rect">
              <a:avLst/>
            </a:prstGeom>
          </p:spPr>
        </p:pic>
        <p:pic>
          <p:nvPicPr>
            <p:cNvPr id="13" name="그래픽 12" descr="남자">
              <a:extLst>
                <a:ext uri="{FF2B5EF4-FFF2-40B4-BE49-F238E27FC236}">
                  <a16:creationId xmlns:a16="http://schemas.microsoft.com/office/drawing/2014/main" id="{E63C62E6-DC24-498F-B670-401DD6ABC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08652" y="2828925"/>
              <a:ext cx="914400" cy="914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9BA831-C284-4F4D-B27E-0BA4F41AC524}"/>
                </a:ext>
              </a:extLst>
            </p:cNvPr>
            <p:cNvSpPr txBox="1"/>
            <p:nvPr/>
          </p:nvSpPr>
          <p:spPr>
            <a:xfrm>
              <a:off x="3841231" y="2496064"/>
              <a:ext cx="689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55kg</a:t>
              </a:r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17EA0ED-5D3E-4191-8417-73032D6E43FD}"/>
                </a:ext>
              </a:extLst>
            </p:cNvPr>
            <p:cNvSpPr txBox="1"/>
            <p:nvPr/>
          </p:nvSpPr>
          <p:spPr>
            <a:xfrm>
              <a:off x="5604297" y="2496064"/>
              <a:ext cx="689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65kg</a:t>
              </a:r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E0FE53-CCFE-4DA1-96F3-08A0434F4CAD}"/>
                </a:ext>
              </a:extLst>
            </p:cNvPr>
            <p:cNvSpPr txBox="1"/>
            <p:nvPr/>
          </p:nvSpPr>
          <p:spPr>
            <a:xfrm>
              <a:off x="8821110" y="2496064"/>
              <a:ext cx="689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80kg</a:t>
              </a:r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620FBAF0-17DB-477A-B9AA-F851F102F4BF}"/>
                </a:ext>
              </a:extLst>
            </p:cNvPr>
            <p:cNvSpPr/>
            <p:nvPr/>
          </p:nvSpPr>
          <p:spPr>
            <a:xfrm>
              <a:off x="5792988" y="3779116"/>
              <a:ext cx="887898" cy="468929"/>
            </a:xfrm>
            <a:prstGeom prst="triangle">
              <a:avLst>
                <a:gd name="adj" fmla="val 476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A1EDFA-0DD5-44DC-86DF-63D7BAB43A63}"/>
                </a:ext>
              </a:extLst>
            </p:cNvPr>
            <p:cNvSpPr txBox="1"/>
            <p:nvPr/>
          </p:nvSpPr>
          <p:spPr>
            <a:xfrm>
              <a:off x="5799436" y="4242483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무게중심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365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AF07C8F-6ACF-4EF9-9E6B-1DA6AC5AB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 </a:t>
            </a:r>
            <a:r>
              <a:rPr lang="en-US" altLang="ko-KR"/>
              <a:t>- </a:t>
            </a:r>
            <a:r>
              <a:rPr lang="ko-KR" altLang="en-US"/>
              <a:t>표준편차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73E290-5C9E-4672-9E6A-A00CC1C078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F96A6E-D5AC-49F8-9E7C-CCC03549C99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가공된 데이터의 평균값과 표준편차 </a:t>
            </a:r>
            <a:endParaRPr lang="en-US" altLang="ko-KR"/>
          </a:p>
          <a:p>
            <a:pPr lvl="1"/>
            <a:r>
              <a:rPr lang="ko-KR" altLang="en-US"/>
              <a:t>이번에는 </a:t>
            </a:r>
            <a:r>
              <a:rPr lang="en-US" altLang="ko-KR"/>
              <a:t>x </a:t>
            </a:r>
            <a:r>
              <a:rPr lang="ko-KR" altLang="en-US"/>
              <a:t>데이터에 </a:t>
            </a:r>
            <a:r>
              <a:rPr lang="en-US" altLang="ko-KR"/>
              <a:t>2</a:t>
            </a:r>
            <a:r>
              <a:rPr lang="ko-KR" altLang="en-US"/>
              <a:t>배를 해보자 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x</a:t>
            </a:r>
            <a:r>
              <a:rPr lang="ko-KR" altLang="en-US"/>
              <a:t>데이터의 모든 수에 일정한 수 </a:t>
            </a:r>
            <a:r>
              <a:rPr lang="en-US" altLang="ko-KR"/>
              <a:t>k</a:t>
            </a:r>
            <a:r>
              <a:rPr lang="ko-KR" altLang="en-US"/>
              <a:t>를 곱해서 새로운 </a:t>
            </a:r>
            <a:r>
              <a:rPr lang="en-US" altLang="ko-KR"/>
              <a:t>y</a:t>
            </a:r>
            <a:r>
              <a:rPr lang="ko-KR" altLang="en-US"/>
              <a:t>데이터를 만들면</a:t>
            </a:r>
            <a:r>
              <a:rPr lang="en-US" altLang="ko-KR"/>
              <a:t>, y</a:t>
            </a:r>
            <a:r>
              <a:rPr lang="ko-KR" altLang="en-US"/>
              <a:t>데이터의 평균값은 </a:t>
            </a:r>
            <a:r>
              <a:rPr lang="en-US" altLang="ko-KR"/>
              <a:t>x</a:t>
            </a:r>
            <a:r>
              <a:rPr lang="ko-KR" altLang="en-US"/>
              <a:t>의 평균값에 </a:t>
            </a:r>
            <a:r>
              <a:rPr lang="en-US" altLang="ko-KR"/>
              <a:t>k</a:t>
            </a:r>
            <a:r>
              <a:rPr lang="ko-KR" altLang="en-US"/>
              <a:t>를 곱한 것이 되고</a:t>
            </a:r>
            <a:r>
              <a:rPr lang="en-US" altLang="ko-KR"/>
              <a:t>, y</a:t>
            </a:r>
            <a:r>
              <a:rPr lang="ko-KR" altLang="en-US"/>
              <a:t>데이터의 분산은 </a:t>
            </a:r>
            <a:r>
              <a:rPr lang="en-US" altLang="ko-KR"/>
              <a:t>k</a:t>
            </a:r>
            <a:r>
              <a:rPr lang="ko-KR" altLang="en-US"/>
              <a:t>의 제곱배</a:t>
            </a:r>
            <a:r>
              <a:rPr lang="en-US" altLang="ko-KR"/>
              <a:t>, </a:t>
            </a:r>
            <a:r>
              <a:rPr lang="ko-KR" altLang="en-US"/>
              <a:t>표준편차는 </a:t>
            </a:r>
            <a:r>
              <a:rPr lang="en-US" altLang="ko-KR"/>
              <a:t>k</a:t>
            </a:r>
            <a:r>
              <a:rPr lang="ko-KR" altLang="en-US"/>
              <a:t>배가 된다</a:t>
            </a:r>
            <a:r>
              <a:rPr lang="en-US" altLang="ko-KR"/>
              <a:t>. 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B83037D-1C19-4746-BE4A-BCE4B831D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908" y="1963701"/>
            <a:ext cx="6413530" cy="324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208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4562DDC-EE8C-46BE-8328-4A1BE0BC1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 </a:t>
            </a:r>
            <a:r>
              <a:rPr lang="en-US" altLang="ko-KR"/>
              <a:t>- </a:t>
            </a:r>
            <a:r>
              <a:rPr lang="ko-KR" altLang="en-US"/>
              <a:t>표준편차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A560520-A87F-42FF-B1DF-A9A4197452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8A8D669-6D0B-4AA1-B406-8A25B481372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위의 </a:t>
            </a:r>
            <a:r>
              <a:rPr lang="en-US" altLang="ko-KR" dirty="0"/>
              <a:t>2</a:t>
            </a:r>
            <a:r>
              <a:rPr lang="ko-KR" altLang="en-US" dirty="0"/>
              <a:t>가지 경우를 응용해보자 </a:t>
            </a:r>
            <a:endParaRPr lang="en-US" altLang="ko-KR" dirty="0"/>
          </a:p>
          <a:p>
            <a:pPr lvl="1"/>
            <a:r>
              <a:rPr lang="en-US" altLang="ko-KR" dirty="0"/>
              <a:t>{(</a:t>
            </a:r>
            <a:r>
              <a:rPr lang="ko-KR" altLang="en-US" dirty="0"/>
              <a:t>데이터</a:t>
            </a:r>
            <a:r>
              <a:rPr lang="en-US" altLang="ko-KR" dirty="0"/>
              <a:t>) - (</a:t>
            </a:r>
            <a:r>
              <a:rPr lang="ko-KR" altLang="en-US" dirty="0"/>
              <a:t>평균값</a:t>
            </a:r>
            <a:r>
              <a:rPr lang="en-US" altLang="ko-KR" dirty="0"/>
              <a:t>)} / (</a:t>
            </a:r>
            <a:r>
              <a:rPr lang="ko-KR" altLang="en-US" dirty="0"/>
              <a:t>표준편차</a:t>
            </a:r>
            <a:r>
              <a:rPr lang="en-US" altLang="ko-KR" dirty="0"/>
              <a:t>)</a:t>
            </a:r>
            <a:r>
              <a:rPr lang="ko-KR" altLang="en-US" dirty="0"/>
              <a:t>라는 것을 살펴보자 </a:t>
            </a:r>
            <a:endParaRPr lang="en-US" altLang="ko-KR" dirty="0"/>
          </a:p>
          <a:p>
            <a:pPr lvl="1"/>
            <a:r>
              <a:rPr lang="ko-KR" altLang="en-US" dirty="0"/>
              <a:t>데이터 </a:t>
            </a:r>
            <a:r>
              <a:rPr lang="en-US" altLang="ko-KR" dirty="0"/>
              <a:t>- </a:t>
            </a:r>
            <a:r>
              <a:rPr lang="ko-KR" altLang="en-US" dirty="0"/>
              <a:t>평균값이라는 것은 각 데이터의 수에서 평균값을 뺀 것이기 때문에 그 평균값은 </a:t>
            </a:r>
            <a:r>
              <a:rPr lang="en-US" altLang="ko-KR" dirty="0"/>
              <a:t>(</a:t>
            </a:r>
            <a:r>
              <a:rPr lang="ko-KR" altLang="en-US" dirty="0"/>
              <a:t>평균값 </a:t>
            </a:r>
            <a:r>
              <a:rPr lang="en-US" altLang="ko-KR" dirty="0"/>
              <a:t>- </a:t>
            </a:r>
            <a:r>
              <a:rPr lang="ko-KR" altLang="en-US" dirty="0"/>
              <a:t>평균값은 </a:t>
            </a:r>
            <a:r>
              <a:rPr lang="en-US" altLang="ko-KR" dirty="0"/>
              <a:t>0</a:t>
            </a:r>
            <a:r>
              <a:rPr lang="ko-KR" altLang="en-US" dirty="0"/>
              <a:t>이므로</a:t>
            </a:r>
            <a:r>
              <a:rPr lang="en-US" altLang="ko-KR" dirty="0"/>
              <a:t>) 0</a:t>
            </a:r>
            <a:r>
              <a:rPr lang="ko-KR" altLang="en-US" dirty="0"/>
              <a:t>이 되며</a:t>
            </a:r>
            <a:r>
              <a:rPr lang="en-US" altLang="ko-KR" dirty="0"/>
              <a:t>, </a:t>
            </a:r>
            <a:r>
              <a:rPr lang="ko-KR" altLang="en-US" dirty="0"/>
              <a:t>표준편차는 같다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각 데이터의 수를 표준편차의 역수의 곱을 하면 가공된 데이터의 표준편차는 </a:t>
            </a:r>
            <a:r>
              <a:rPr lang="en-US" altLang="ko-KR" dirty="0"/>
              <a:t>(</a:t>
            </a:r>
            <a:r>
              <a:rPr lang="ko-KR" altLang="en-US" dirty="0"/>
              <a:t>원 데이터의 표준편차 </a:t>
            </a:r>
            <a:r>
              <a:rPr lang="en-US" altLang="ko-KR" dirty="0"/>
              <a:t>) x (</a:t>
            </a:r>
            <a:r>
              <a:rPr lang="ko-KR" altLang="en-US" dirty="0"/>
              <a:t>원 데이터 표준편차의 역수</a:t>
            </a:r>
            <a:r>
              <a:rPr lang="en-US" altLang="ko-KR" dirty="0"/>
              <a:t>)</a:t>
            </a:r>
            <a:r>
              <a:rPr lang="ko-KR" altLang="en-US" dirty="0"/>
              <a:t>는 </a:t>
            </a:r>
            <a:r>
              <a:rPr lang="en-US" altLang="ko-KR" dirty="0"/>
              <a:t>1</a:t>
            </a:r>
            <a:r>
              <a:rPr lang="ko-KR" altLang="en-US" dirty="0" err="1"/>
              <a:t>이된다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데이터를 </a:t>
            </a:r>
            <a:r>
              <a:rPr lang="en-US" altLang="ko-KR" dirty="0"/>
              <a:t>{(</a:t>
            </a:r>
            <a:r>
              <a:rPr lang="ko-KR" altLang="en-US" dirty="0"/>
              <a:t>데이터</a:t>
            </a:r>
            <a:r>
              <a:rPr lang="en-US" altLang="ko-KR" dirty="0"/>
              <a:t>) - (</a:t>
            </a:r>
            <a:r>
              <a:rPr lang="ko-KR" altLang="en-US" dirty="0"/>
              <a:t>평균값</a:t>
            </a:r>
            <a:r>
              <a:rPr lang="en-US" altLang="ko-KR" dirty="0"/>
              <a:t>)} / (</a:t>
            </a:r>
            <a:r>
              <a:rPr lang="ko-KR" altLang="en-US" dirty="0"/>
              <a:t>표준편차</a:t>
            </a:r>
            <a:r>
              <a:rPr lang="en-US" altLang="ko-KR" dirty="0"/>
              <a:t>)</a:t>
            </a:r>
            <a:r>
              <a:rPr lang="ko-KR" altLang="en-US" dirty="0"/>
              <a:t>로 가공하면</a:t>
            </a:r>
            <a:r>
              <a:rPr lang="en-US" altLang="ko-KR" dirty="0"/>
              <a:t>, </a:t>
            </a:r>
            <a:r>
              <a:rPr lang="ko-KR" altLang="en-US" dirty="0"/>
              <a:t>이 데이터로 구한 평균값은 </a:t>
            </a:r>
            <a:r>
              <a:rPr lang="en-US" altLang="ko-KR" dirty="0"/>
              <a:t>0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/>
              <a:t>표준편차는 </a:t>
            </a:r>
            <a:r>
              <a:rPr lang="en-US" altLang="ko-KR" dirty="0"/>
              <a:t>1</a:t>
            </a:r>
            <a:r>
              <a:rPr lang="ko-KR" altLang="en-US" dirty="0" err="1"/>
              <a:t>이된다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이 값이 </a:t>
            </a:r>
            <a:r>
              <a:rPr lang="en-US" altLang="ko-KR" dirty="0"/>
              <a:t>Z-Score,</a:t>
            </a:r>
            <a:r>
              <a:rPr lang="ko-KR" altLang="en-US" dirty="0"/>
              <a:t> 즉 표준점수이다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3666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326B609-041A-4674-BF2C-74C988000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 </a:t>
            </a:r>
            <a:r>
              <a:rPr lang="en-US" altLang="ko-KR"/>
              <a:t>- </a:t>
            </a:r>
            <a:r>
              <a:rPr lang="ko-KR" altLang="en-US"/>
              <a:t>정규분포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3EC46EA-D142-40DA-A1B3-32267B583F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12E56401-3EF3-4DBF-930A-3C2E29C6F4CF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635000" y="1189338"/>
                <a:ext cx="11010900" cy="51244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ko-KR" altLang="en-US"/>
                  <a:t>정규분포</a:t>
                </a:r>
                <a:endParaRPr lang="en-US" altLang="ko-KR"/>
              </a:p>
              <a:p>
                <a:pPr lvl="1"/>
                <a:r>
                  <a:rPr lang="ko-KR" altLang="en-US"/>
                  <a:t>자연이나 사회에서 관측되는 데이터들 속에 아주 자주 등장</a:t>
                </a:r>
                <a:endParaRPr lang="en-US" altLang="ko-KR"/>
              </a:p>
              <a:p>
                <a:pPr lvl="1"/>
                <a:r>
                  <a:rPr lang="ko-KR" altLang="en-US"/>
                  <a:t>그 분포의 모습은 수학적으로 정확히 설명되는 것 </a:t>
                </a:r>
                <a:endParaRPr lang="en-US" altLang="ko-KR"/>
              </a:p>
              <a:p>
                <a:pPr lvl="1"/>
                <a:r>
                  <a:rPr lang="ko-KR" altLang="en-US"/>
                  <a:t>실제로 사람이나 생물의 키 데이터는 정규분포의 하나라고 알려져 있다</a:t>
                </a:r>
                <a:r>
                  <a:rPr lang="en-US" altLang="ko-KR"/>
                  <a:t>. </a:t>
                </a:r>
              </a:p>
              <a:p>
                <a:pPr lvl="1"/>
                <a:endParaRPr lang="en-US" altLang="ko-KR"/>
              </a:p>
              <a:p>
                <a:pPr indent="-285750"/>
                <a:r>
                  <a:rPr lang="ko-KR" altLang="en-US"/>
                  <a:t>표준정규분포</a:t>
                </a:r>
                <a:endParaRPr lang="en-US" altLang="ko-KR"/>
              </a:p>
              <a:p>
                <a:pPr lvl="1"/>
                <a:r>
                  <a:rPr lang="ko-KR" altLang="en-US"/>
                  <a:t>데이터는 </a:t>
                </a:r>
                <a:r>
                  <a:rPr lang="en-US" altLang="ko-KR"/>
                  <a:t>-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ko-KR" altLang="en-US"/>
                  <a:t>에서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ko-KR" altLang="en-US"/>
                  <a:t> 까지 모든 수치의 데이터로 구성 </a:t>
                </a:r>
                <a:endParaRPr lang="en-US" altLang="ko-KR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2 </m:t>
                            </m:r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−(</m:t>
                        </m:r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US" altLang="ko-KR" b="0"/>
              </a:p>
              <a:p>
                <a:pPr lvl="1"/>
                <a:r>
                  <a:rPr lang="en-US" altLang="ko-KR"/>
                  <a:t>0 </a:t>
                </a:r>
                <a:r>
                  <a:rPr lang="ko-KR" altLang="en-US"/>
                  <a:t>주변에 데이터가 집중되어 있고</a:t>
                </a:r>
                <a:r>
                  <a:rPr lang="en-US" altLang="ko-KR"/>
                  <a:t>, +2</a:t>
                </a:r>
                <a:r>
                  <a:rPr lang="ko-KR" altLang="en-US"/>
                  <a:t>를 웃돌거나 </a:t>
                </a:r>
                <a:r>
                  <a:rPr lang="en-US" altLang="ko-KR"/>
                  <a:t>-2</a:t>
                </a:r>
                <a:r>
                  <a:rPr lang="ko-KR" altLang="en-US"/>
                  <a:t>를 밑돌면 데이터 수가 급격하게 줄어든다</a:t>
                </a:r>
                <a:r>
                  <a:rPr lang="en-US" altLang="ko-KR"/>
                  <a:t>.</a:t>
                </a:r>
              </a:p>
              <a:p>
                <a:pPr lvl="1"/>
                <a:r>
                  <a:rPr lang="ko-KR" altLang="en-US"/>
                  <a:t>성질 </a:t>
                </a:r>
                <a:r>
                  <a:rPr lang="en-US" altLang="ko-KR"/>
                  <a:t>1 </a:t>
                </a:r>
              </a:p>
              <a:p>
                <a:pPr lvl="2"/>
                <a:r>
                  <a:rPr lang="ko-KR" altLang="en-US"/>
                  <a:t>평균값 </a:t>
                </a:r>
                <a:r>
                  <a:rPr lang="en-US" altLang="ko-KR"/>
                  <a:t>= 0,  </a:t>
                </a:r>
                <a:r>
                  <a:rPr lang="ko-KR" altLang="en-US"/>
                  <a:t>표준편차 </a:t>
                </a:r>
                <a:r>
                  <a:rPr lang="en-US" altLang="ko-KR"/>
                  <a:t>= 1</a:t>
                </a:r>
              </a:p>
              <a:p>
                <a:pPr lvl="1"/>
                <a:r>
                  <a:rPr lang="ko-KR" altLang="en-US"/>
                  <a:t>성질 </a:t>
                </a:r>
                <a:r>
                  <a:rPr lang="en-US" altLang="ko-KR"/>
                  <a:t>2 </a:t>
                </a:r>
              </a:p>
              <a:p>
                <a:pPr lvl="2"/>
                <a:r>
                  <a:rPr lang="en-US" altLang="ko-KR"/>
                  <a:t>-1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/>
                  <a:t>~ +1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범위의 데이터</a:t>
                </a:r>
                <a:r>
                  <a:rPr lang="en-US" altLang="ko-KR"/>
                  <a:t>(</a:t>
                </a:r>
                <a:r>
                  <a:rPr lang="ko-KR" altLang="en-US"/>
                  <a:t>평균에서 표준편차 </a:t>
                </a:r>
                <a:r>
                  <a:rPr lang="en-US" altLang="ko-KR"/>
                  <a:t>1</a:t>
                </a:r>
                <a:r>
                  <a:rPr lang="ko-KR" altLang="en-US"/>
                  <a:t>배 이내 범위의 데이터</a:t>
                </a:r>
                <a:r>
                  <a:rPr lang="en-US" altLang="ko-KR"/>
                  <a:t>)</a:t>
                </a:r>
                <a:r>
                  <a:rPr lang="ko-KR" altLang="en-US"/>
                  <a:t>의  수는 </a:t>
                </a:r>
                <a:r>
                  <a:rPr lang="en-US" altLang="ko-KR"/>
                  <a:t>0.6826 </a:t>
                </a:r>
                <a:r>
                  <a:rPr lang="ko-KR" altLang="en-US"/>
                  <a:t>즉 약 </a:t>
                </a:r>
                <a:r>
                  <a:rPr lang="en-US" altLang="ko-KR"/>
                  <a:t>70%</a:t>
                </a:r>
                <a:r>
                  <a:rPr lang="ko-KR" altLang="en-US"/>
                  <a:t>정도 된다</a:t>
                </a:r>
                <a:r>
                  <a:rPr lang="en-US" altLang="ko-KR"/>
                  <a:t>. </a:t>
                </a:r>
              </a:p>
              <a:p>
                <a:pPr lvl="2"/>
                <a:r>
                  <a:rPr lang="en-US" altLang="ko-KR"/>
                  <a:t>-2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/>
                  <a:t>~ +2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범위의 데이터</a:t>
                </a:r>
                <a:r>
                  <a:rPr lang="en-US" altLang="ko-KR"/>
                  <a:t>(</a:t>
                </a:r>
                <a:r>
                  <a:rPr lang="ko-KR" altLang="en-US"/>
                  <a:t>평균에서 표준편차 </a:t>
                </a:r>
                <a:r>
                  <a:rPr lang="en-US" altLang="ko-KR"/>
                  <a:t>2</a:t>
                </a:r>
                <a:r>
                  <a:rPr lang="ko-KR" altLang="en-US"/>
                  <a:t>배 이내 범위의 데이터</a:t>
                </a:r>
                <a:r>
                  <a:rPr lang="en-US" altLang="ko-KR"/>
                  <a:t>)</a:t>
                </a:r>
                <a:r>
                  <a:rPr lang="ko-KR" altLang="en-US"/>
                  <a:t>의  수는 </a:t>
                </a:r>
                <a:r>
                  <a:rPr lang="en-US" altLang="ko-KR"/>
                  <a:t>09.544 </a:t>
                </a:r>
                <a:r>
                  <a:rPr lang="ko-KR" altLang="en-US"/>
                  <a:t>즉 약 </a:t>
                </a:r>
                <a:r>
                  <a:rPr lang="en-US" altLang="ko-KR"/>
                  <a:t>95% </a:t>
                </a:r>
                <a:r>
                  <a:rPr lang="ko-KR" altLang="en-US"/>
                  <a:t>정도 된다</a:t>
                </a:r>
                <a:r>
                  <a:rPr lang="en-US" altLang="ko-KR"/>
                  <a:t>. </a:t>
                </a:r>
                <a:r>
                  <a:rPr lang="ko-KR" altLang="en-US"/>
                  <a:t> </a:t>
                </a:r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12E56401-3EF3-4DBF-930A-3C2E29C6F4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635000" y="1189338"/>
                <a:ext cx="11010900" cy="5124450"/>
              </a:xfrm>
              <a:blipFill>
                <a:blip r:embed="rId2"/>
                <a:stretch>
                  <a:fillRect l="-332" t="-3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447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EC1F081-388A-4DEA-872E-9145D7E5F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 </a:t>
            </a:r>
            <a:r>
              <a:rPr lang="en-US" altLang="ko-KR"/>
              <a:t>- </a:t>
            </a:r>
            <a:r>
              <a:rPr lang="ko-KR" altLang="en-US"/>
              <a:t>정규분포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16D770-AFDD-458B-A941-27FEE79D5E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915FB1B-AF52-4B94-8DFE-C5194EAC216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정규분포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그림에서 검은색으로 채워진 부분이 </a:t>
            </a:r>
            <a:r>
              <a:rPr lang="en-US" altLang="ko-KR"/>
              <a:t>-2 ~ 2 </a:t>
            </a:r>
            <a:r>
              <a:rPr lang="ko-KR" altLang="en-US"/>
              <a:t>사이에 해당되는 부분이다</a:t>
            </a:r>
            <a:r>
              <a:rPr lang="en-US" altLang="ko-KR"/>
              <a:t>.</a:t>
            </a:r>
          </a:p>
          <a:p>
            <a:r>
              <a:rPr lang="ko-KR" altLang="en-US"/>
              <a:t>이 부분이 표준편차 </a:t>
            </a:r>
            <a:r>
              <a:rPr lang="en-US" altLang="ko-KR"/>
              <a:t>-2 ~ +2 </a:t>
            </a:r>
            <a:r>
              <a:rPr lang="ko-KR" altLang="en-US"/>
              <a:t>배 범위 이내의 </a:t>
            </a:r>
            <a:r>
              <a:rPr lang="en-US" altLang="ko-KR"/>
              <a:t>95% </a:t>
            </a:r>
            <a:r>
              <a:rPr lang="ko-KR" altLang="en-US"/>
              <a:t>이상의 데이터가 들어간다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545DE0F-8DCC-46B0-A3F5-1399E22FD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712" y="1664140"/>
            <a:ext cx="2834538" cy="264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584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7A08195-F5F2-477E-934B-EEB456B51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 </a:t>
            </a:r>
            <a:r>
              <a:rPr lang="en-US" altLang="ko-KR"/>
              <a:t>- </a:t>
            </a:r>
            <a:r>
              <a:rPr lang="ko-KR" altLang="en-US"/>
              <a:t>일반정규분포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1D71CDC-3C4A-4F4D-A792-8D1B7FFEC7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20D732F8-4EB6-47EB-ADC5-2C85D3A49DFA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표준정규분포의 모든 데이터에 일정한 수를 곱하고</a:t>
                </a:r>
                <a:r>
                  <a:rPr lang="en-US" altLang="ko-KR"/>
                  <a:t>, </a:t>
                </a:r>
                <a:r>
                  <a:rPr lang="ko-KR" altLang="en-US"/>
                  <a:t>그 뒤에 일정한 수를 더하는 방법으로 얻을 수 있다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/>
                  <a:t>곱하는 일정한 수를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/>
                  <a:t> (</a:t>
                </a:r>
                <a:r>
                  <a:rPr lang="ko-KR" altLang="en-US"/>
                  <a:t>시그마</a:t>
                </a:r>
                <a:r>
                  <a:rPr lang="en-US" altLang="ko-KR"/>
                  <a:t>), </a:t>
                </a:r>
                <a:r>
                  <a:rPr lang="ko-KR" altLang="en-US"/>
                  <a:t>더하는 수를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b="0"/>
                  <a:t>(</a:t>
                </a:r>
                <a:r>
                  <a:rPr lang="ko-KR" altLang="en-US" b="0"/>
                  <a:t>뮤</a:t>
                </a:r>
                <a:r>
                  <a:rPr lang="en-US" altLang="ko-KR" b="0"/>
                  <a:t>)</a:t>
                </a:r>
                <a:r>
                  <a:rPr lang="ko-KR" altLang="en-US" b="0"/>
                  <a:t>라고 한다 </a:t>
                </a:r>
                <a:endParaRPr lang="en-US" altLang="ko-KR" b="0"/>
              </a:p>
              <a:p>
                <a:r>
                  <a:rPr lang="ko-KR" altLang="en-US"/>
                  <a:t>일반정규분포의 데이터 </a:t>
                </a:r>
                <a:r>
                  <a:rPr lang="en-US" altLang="ko-KR"/>
                  <a:t>=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/>
                  <a:t> x (</a:t>
                </a:r>
                <a:r>
                  <a:rPr lang="ko-KR" altLang="en-US"/>
                  <a:t>표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준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정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규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분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포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데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이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터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)+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altLang="ko-KR" b="0"/>
              </a:p>
              <a:p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/>
                  <a:t> x (</a:t>
                </a:r>
                <a:r>
                  <a:rPr lang="ko-KR" altLang="en-US"/>
                  <a:t>표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준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정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규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분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포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데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이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터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)+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로</m:t>
                    </m:r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만들어진 데이터는 평균값 </a:t>
                </a:r>
                <a:r>
                  <a:rPr lang="en-US" altLang="ko-KR"/>
                  <a:t>=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/>
                  <a:t>, </a:t>
                </a:r>
                <a:r>
                  <a:rPr lang="ko-KR" altLang="en-US"/>
                  <a:t>표준편차 </a:t>
                </a:r>
                <a:r>
                  <a:rPr lang="en-US" altLang="ko-KR"/>
                  <a:t>=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altLang="ko-KR"/>
              </a:p>
              <a:p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/>
                  <a:t> = 3</a:t>
                </a:r>
                <a:r>
                  <a:rPr lang="ko-KR" altLang="en-US"/>
                  <a:t>이고</a:t>
                </a:r>
                <a:r>
                  <a:rPr lang="en-US" altLang="ko-KR"/>
                  <a:t>,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ko-KR" altLang="en-US"/>
                  <a:t>인 분포를 그려보겠습니다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정규분포의 데이터에 </a:t>
                </a:r>
                <a:r>
                  <a:rPr lang="en-US" altLang="ko-KR"/>
                  <a:t>3</a:t>
                </a:r>
                <a:r>
                  <a:rPr lang="ko-KR" altLang="en-US"/>
                  <a:t>을 곱하면 </a:t>
                </a:r>
                <a:r>
                  <a:rPr lang="en-US" altLang="ko-KR"/>
                  <a:t>-3 ~ +3 </a:t>
                </a:r>
                <a:r>
                  <a:rPr lang="ko-KR" altLang="en-US"/>
                  <a:t>사이에 데이터의 상대도수는 대략 </a:t>
                </a:r>
                <a:r>
                  <a:rPr lang="en-US" altLang="ko-KR"/>
                  <a:t>68% </a:t>
                </a:r>
                <a:r>
                  <a:rPr lang="ko-KR" altLang="en-US"/>
                  <a:t>됩니다</a:t>
                </a:r>
                <a:r>
                  <a:rPr lang="en-US" altLang="ko-KR"/>
                  <a:t>.</a:t>
                </a:r>
              </a:p>
              <a:p>
                <a:pPr lvl="1"/>
                <a:r>
                  <a:rPr lang="en-US" altLang="ko-KR"/>
                  <a:t>4</a:t>
                </a:r>
                <a:r>
                  <a:rPr lang="ko-KR" altLang="en-US"/>
                  <a:t>를 더하면 </a:t>
                </a:r>
                <a:r>
                  <a:rPr lang="en-US" altLang="ko-KR"/>
                  <a:t>-1 ~ 7 </a:t>
                </a:r>
                <a:r>
                  <a:rPr lang="ko-KR" altLang="en-US"/>
                  <a:t>사이에 있는 데이터의 상대도수가 대략 </a:t>
                </a:r>
                <a:r>
                  <a:rPr lang="en-US" altLang="ko-KR"/>
                  <a:t>68%</a:t>
                </a:r>
                <a:r>
                  <a:rPr lang="ko-KR" altLang="en-US"/>
                  <a:t>라는 뜻이 됩니다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그래프를 그려보면 좌우로 </a:t>
                </a:r>
                <a:r>
                  <a:rPr lang="en-US" altLang="ko-KR"/>
                  <a:t>3</a:t>
                </a:r>
                <a:r>
                  <a:rPr lang="ko-KR" altLang="en-US"/>
                  <a:t>배가 늘어나고 오른쪽으로 </a:t>
                </a:r>
                <a:r>
                  <a:rPr lang="en-US" altLang="ko-KR"/>
                  <a:t>4</a:t>
                </a:r>
                <a:r>
                  <a:rPr lang="ko-KR" altLang="en-US"/>
                  <a:t>만큼 이동한 그래프를 확인할 수 있습니다</a:t>
                </a:r>
                <a:r>
                  <a:rPr lang="en-US" altLang="ko-KR"/>
                  <a:t>. </a:t>
                </a:r>
              </a:p>
              <a:p>
                <a:pPr marL="0" indent="0">
                  <a:buNone/>
                </a:pPr>
                <a:endParaRPr lang="ko-KR" altLang="en-US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20D732F8-4EB6-47EB-ADC5-2C85D3A49D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3"/>
                <a:stretch>
                  <a:fillRect l="-332" t="-1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6F7C589F-4FCC-4ECA-8714-817B200E5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9595" y="3999682"/>
            <a:ext cx="2946086" cy="27748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519AE4A0-7B99-4EB2-A16B-AB41C076FB87}"/>
                  </a:ext>
                </a:extLst>
              </p:cNvPr>
              <p:cNvSpPr/>
              <p:nvPr/>
            </p:nvSpPr>
            <p:spPr>
              <a:xfrm>
                <a:off x="8953513" y="1819832"/>
                <a:ext cx="3135217" cy="6696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−(</m:t>
                          </m:r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519AE4A0-7B99-4EB2-A16B-AB41C076FB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513" y="1819832"/>
                <a:ext cx="3135217" cy="6696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5696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7A08195-F5F2-477E-934B-EEB456B51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 </a:t>
            </a:r>
            <a:r>
              <a:rPr lang="en-US" altLang="ko-KR"/>
              <a:t>- </a:t>
            </a:r>
            <a:r>
              <a:rPr lang="ko-KR" altLang="en-US"/>
              <a:t>일반정규분포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1D71CDC-3C4A-4F4D-A792-8D1B7FFEC7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20D732F8-4EB6-47EB-ADC5-2C85D3A49DFA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일반정규분포의 성질 </a:t>
                </a:r>
                <a:endParaRPr lang="en-US" altLang="ko-KR"/>
              </a:p>
              <a:p>
                <a:pPr lvl="1"/>
                <a:r>
                  <a:rPr lang="en-US" altLang="ko-KR"/>
                  <a:t>(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r>
                  <a:rPr lang="en-US" altLang="ko-KR"/>
                  <a:t>x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/>
                  <a:t>)  ~ (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altLang="ko-KR"/>
                  <a:t>x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/>
                  <a:t>) </a:t>
                </a:r>
                <a:r>
                  <a:rPr lang="ko-KR" altLang="en-US"/>
                  <a:t>의 범위 데이터</a:t>
                </a:r>
                <a:r>
                  <a:rPr lang="en-US" altLang="ko-KR"/>
                  <a:t>(</a:t>
                </a:r>
                <a:r>
                  <a:rPr lang="ko-KR" altLang="en-US"/>
                  <a:t>평균에서 표준편차 </a:t>
                </a:r>
                <a:r>
                  <a:rPr lang="en-US" altLang="ko-KR"/>
                  <a:t>1</a:t>
                </a:r>
                <a:r>
                  <a:rPr lang="ko-KR" altLang="en-US"/>
                  <a:t>배 이내 범위의 데이터</a:t>
                </a:r>
                <a:r>
                  <a:rPr lang="en-US" altLang="ko-KR"/>
                  <a:t>)</a:t>
                </a:r>
                <a:r>
                  <a:rPr lang="ko-KR" altLang="en-US"/>
                  <a:t>의 상대도수는 </a:t>
                </a:r>
                <a:r>
                  <a:rPr lang="en-US" altLang="ko-KR"/>
                  <a:t>0.6826 %</a:t>
                </a:r>
              </a:p>
              <a:p>
                <a:pPr lvl="1"/>
                <a:r>
                  <a:rPr lang="en-US" altLang="ko-KR"/>
                  <a:t>(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US" altLang="ko-KR"/>
                  <a:t>x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/>
                  <a:t>)  ~ (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/>
                  <a:t>x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/>
                  <a:t>) </a:t>
                </a:r>
                <a:r>
                  <a:rPr lang="ko-KR" altLang="en-US"/>
                  <a:t>의 범위 데이터</a:t>
                </a:r>
                <a:r>
                  <a:rPr lang="en-US" altLang="ko-KR"/>
                  <a:t>(</a:t>
                </a:r>
                <a:r>
                  <a:rPr lang="ko-KR" altLang="en-US"/>
                  <a:t>평균에서 표준편차 </a:t>
                </a:r>
                <a:r>
                  <a:rPr lang="en-US" altLang="ko-KR"/>
                  <a:t>2</a:t>
                </a:r>
                <a:r>
                  <a:rPr lang="ko-KR" altLang="en-US"/>
                  <a:t>배 이내 범위의 데이터</a:t>
                </a:r>
                <a:r>
                  <a:rPr lang="en-US" altLang="ko-KR"/>
                  <a:t>)</a:t>
                </a:r>
                <a:r>
                  <a:rPr lang="ko-KR" altLang="en-US"/>
                  <a:t>의 상대도수는 </a:t>
                </a:r>
                <a:r>
                  <a:rPr lang="en-US" altLang="ko-KR"/>
                  <a:t>0.9544% </a:t>
                </a:r>
              </a:p>
              <a:p>
                <a:pPr lvl="1"/>
                <a:endParaRPr lang="en-US" altLang="ko-KR"/>
              </a:p>
              <a:p>
                <a:r>
                  <a:rPr lang="ko-KR" altLang="en-US"/>
                  <a:t>일반정규분포를 표준정규분포로 바꾸는 공식 </a:t>
                </a:r>
                <a:endParaRPr lang="en-US" altLang="ko-KR"/>
              </a:p>
              <a:p>
                <a:pPr lvl="1"/>
                <a:r>
                  <a:rPr lang="ko-KR" altLang="en-US"/>
                  <a:t>데이터 </a:t>
                </a:r>
                <a:r>
                  <a:rPr lang="en-US" altLang="ko-KR"/>
                  <a:t>x</a:t>
                </a:r>
                <a:r>
                  <a:rPr lang="ko-KR" altLang="en-US"/>
                  <a:t>가 평균값이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/>
                  <a:t>, </a:t>
                </a:r>
                <a:r>
                  <a:rPr lang="ko-KR" altLang="en-US"/>
                  <a:t>표준편차가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ko-KR" altLang="en-US"/>
                  <a:t>인 일반정규분포를 따르는 데이터일 경우</a:t>
                </a:r>
                <a:r>
                  <a:rPr lang="en-US" altLang="ko-KR"/>
                  <a:t>, z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/>
                          <m:t>(</m:t>
                        </m:r>
                        <m:r>
                          <m:rPr>
                            <m:nor/>
                          </m:rPr>
                          <a:rPr lang="en-US" altLang="ko-KR"/>
                          <m:t>x</m:t>
                        </m:r>
                        <m:r>
                          <m:rPr>
                            <m:nor/>
                          </m:rPr>
                          <a:rPr lang="en-US" altLang="ko-KR"/>
                          <m:t>−</m:t>
                        </m:r>
                        <m:r>
                          <m:rPr>
                            <m:nor/>
                          </m:rPr>
                          <a:rPr lang="ko-KR" altLang="en-US"/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 )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를 따르는 데이터가 된다</a:t>
                </a:r>
                <a:r>
                  <a:rPr lang="en-US" altLang="ko-KR"/>
                  <a:t>. </a:t>
                </a:r>
              </a:p>
              <a:p>
                <a:pPr lvl="1"/>
                <a:endParaRPr lang="en-US" altLang="ko-KR"/>
              </a:p>
              <a:p>
                <a:r>
                  <a:rPr lang="ko-KR" altLang="en-US"/>
                  <a:t>동전 던지기는 정규분포와 근사 </a:t>
                </a:r>
                <a:endParaRPr lang="en-US" altLang="ko-KR"/>
              </a:p>
              <a:p>
                <a:pPr lvl="1"/>
                <a:r>
                  <a:rPr lang="ko-KR" altLang="en-US"/>
                  <a:t>동전 </a:t>
                </a:r>
                <a:r>
                  <a:rPr lang="en-US" altLang="ko-KR"/>
                  <a:t>N</a:t>
                </a:r>
                <a:r>
                  <a:rPr lang="ko-KR" altLang="en-US"/>
                  <a:t>개를 동시에 던져서</a:t>
                </a:r>
                <a:r>
                  <a:rPr lang="en-US" altLang="ko-KR"/>
                  <a:t>(</a:t>
                </a:r>
                <a:r>
                  <a:rPr lang="ko-KR" altLang="en-US"/>
                  <a:t>혹은 </a:t>
                </a:r>
                <a:r>
                  <a:rPr lang="en-US" altLang="ko-KR"/>
                  <a:t>N</a:t>
                </a:r>
                <a:r>
                  <a:rPr lang="ko-KR" altLang="en-US"/>
                  <a:t>번 계속해서 던져서</a:t>
                </a:r>
                <a:r>
                  <a:rPr lang="en-US" altLang="ko-KR"/>
                  <a:t>), </a:t>
                </a:r>
                <a:r>
                  <a:rPr lang="ko-KR" altLang="en-US"/>
                  <a:t>그 중 몇 개 가 </a:t>
                </a:r>
                <a:r>
                  <a:rPr lang="en-US" altLang="ko-KR"/>
                  <a:t>(</a:t>
                </a:r>
                <a:r>
                  <a:rPr lang="ko-KR" altLang="en-US"/>
                  <a:t>혹은 몇 번이</a:t>
                </a:r>
                <a:r>
                  <a:rPr lang="en-US" altLang="ko-KR"/>
                  <a:t>) </a:t>
                </a:r>
                <a:r>
                  <a:rPr lang="ko-KR" altLang="en-US"/>
                  <a:t>앞면이 나올지를 데이터로 기록한다</a:t>
                </a:r>
                <a:r>
                  <a:rPr lang="en-US" altLang="ko-KR"/>
                  <a:t>. </a:t>
                </a:r>
                <a:r>
                  <a:rPr lang="ko-KR" altLang="en-US"/>
                  <a:t>이 작업을 반복하여 앞면이 나올 상대도수의 히스토그램을 만들면 그것은 근사적으로 평균값이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표</m:t>
                    </m:r>
                  </m:oMath>
                </a14:m>
                <a:r>
                  <a:rPr lang="ko-KR" altLang="en-US"/>
                  <a:t>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ko-KR" altLang="en-US"/>
                  <a:t>인 정규분포를 따른다</a:t>
                </a:r>
                <a:r>
                  <a:rPr lang="en-US" altLang="ko-KR"/>
                  <a:t>. </a:t>
                </a:r>
              </a:p>
              <a:p>
                <a:pPr lvl="1"/>
                <a:endParaRPr lang="en-US" altLang="ko-KR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20D732F8-4EB6-47EB-ADC5-2C85D3A49D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3"/>
                <a:stretch>
                  <a:fillRect l="-332" t="-1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9172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70EF3A2-7CBB-4BC1-A7E2-1C533AF87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알로써 증명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F5C276-8CA4-4702-9F51-A0902DDADD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5A33A5D-F453-4608-9DFA-597270AD2DC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/>
              <a:t>coin </a:t>
            </a:r>
            <a:r>
              <a:rPr lang="ko-KR" altLang="en-US"/>
              <a:t>함수 만들기</a:t>
            </a:r>
            <a:endParaRPr lang="en-US" altLang="ko-KR"/>
          </a:p>
          <a:p>
            <a:pPr lvl="1"/>
            <a:r>
              <a:rPr lang="ko-KR" altLang="en-US"/>
              <a:t>아래 </a:t>
            </a:r>
            <a:r>
              <a:rPr lang="en-US" altLang="ko-KR"/>
              <a:t>coin </a:t>
            </a:r>
            <a:r>
              <a:rPr lang="ko-KR" altLang="en-US"/>
              <a:t>함수는 동전 던지기의 결과의 값을 반환해 줍니다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 여러번 던지기 시도하는 함수 만들기 </a:t>
            </a:r>
            <a:endParaRPr lang="en-US" altLang="ko-KR"/>
          </a:p>
          <a:p>
            <a:pPr lvl="1"/>
            <a:r>
              <a:rPr lang="en-US" altLang="ko-KR"/>
              <a:t>n</a:t>
            </a:r>
            <a:r>
              <a:rPr lang="ko-KR" altLang="en-US"/>
              <a:t>값을 변경하는 만큼 </a:t>
            </a:r>
            <a:r>
              <a:rPr lang="en-US" altLang="ko-KR"/>
              <a:t>n</a:t>
            </a:r>
            <a:r>
              <a:rPr lang="ko-KR" altLang="en-US"/>
              <a:t>번 동전 던지기를 하여 앞면이 몇 번 나오는지 값을 반환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문제 </a:t>
            </a:r>
            <a:r>
              <a:rPr lang="en-US" altLang="ko-KR"/>
              <a:t>: </a:t>
            </a:r>
            <a:r>
              <a:rPr lang="ko-KR" altLang="en-US"/>
              <a:t>앞에서 동전 던지기가 </a:t>
            </a:r>
            <a:r>
              <a:rPr lang="en-US" altLang="ko-KR"/>
              <a:t>N</a:t>
            </a:r>
            <a:r>
              <a:rPr lang="ko-KR" altLang="en-US"/>
              <a:t>번 던지면 </a:t>
            </a:r>
            <a:r>
              <a:rPr lang="en-US" altLang="ko-KR"/>
              <a:t>N/2</a:t>
            </a:r>
            <a:r>
              <a:rPr lang="ko-KR" altLang="en-US"/>
              <a:t>의 평균값을 근사적으로 갖고</a:t>
            </a:r>
            <a:r>
              <a:rPr lang="en-US" altLang="ko-KR"/>
              <a:t>, sqrt(N)/2</a:t>
            </a:r>
            <a:r>
              <a:rPr lang="ko-KR" altLang="en-US"/>
              <a:t>의 값으로 표준편차를 근사적으로 갖는다고 말했는데</a:t>
            </a:r>
            <a:r>
              <a:rPr lang="en-US" altLang="ko-KR"/>
              <a:t>... </a:t>
            </a:r>
            <a:r>
              <a:rPr lang="ko-KR" altLang="en-US"/>
              <a:t>위의 코드로 증명해 봅시다</a:t>
            </a:r>
            <a:r>
              <a:rPr lang="en-US" altLang="ko-KR"/>
              <a:t>. </a:t>
            </a:r>
            <a:r>
              <a:rPr lang="ko-K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551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FF52179-258C-4950-B85B-40001DA35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 </a:t>
            </a:r>
            <a:r>
              <a:rPr lang="en-US" altLang="ko-KR"/>
              <a:t>- </a:t>
            </a:r>
            <a:r>
              <a:rPr lang="ko-KR" altLang="en-US"/>
              <a:t>예언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352BB4-C608-4542-93A8-53DF881188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71F3FC-7E9C-4373-8B7C-90D55B392F8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/>
              <a:t>우리가 불확실하다고 생각하는 현상들이 정규분포를 따른다고 간주하면</a:t>
            </a:r>
            <a:r>
              <a:rPr lang="en-US" altLang="ko-KR"/>
              <a:t>, </a:t>
            </a:r>
            <a:r>
              <a:rPr lang="ko-KR" altLang="en-US"/>
              <a:t>정규분포의 성질을 이용해서 무엇인가를 예측할 수 있지 않을까</a:t>
            </a:r>
            <a:r>
              <a:rPr lang="en-US" altLang="ko-KR"/>
              <a:t>?</a:t>
            </a:r>
          </a:p>
          <a:p>
            <a:pPr lvl="1"/>
            <a:r>
              <a:rPr lang="ko-KR" altLang="en-US"/>
              <a:t>이런 질문에서 시작하는게 통계적 추정입니다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  <a:p>
            <a:r>
              <a:rPr lang="ko-KR" altLang="en-US"/>
              <a:t>예언을 한다면 분포 그래프에서 크기가 가장 큰 곳을 예언한다면 정답일 확률이 높을 것입니다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그렇다고 전체 범위를 잡아서 이야기 한다면 누가 예언이라고 인정을 해줄까</a:t>
            </a:r>
            <a:r>
              <a:rPr lang="en-US" altLang="ko-KR"/>
              <a:t>.... </a:t>
            </a:r>
          </a:p>
          <a:p>
            <a:pPr lvl="1"/>
            <a:endParaRPr lang="en-US" altLang="ko-KR"/>
          </a:p>
          <a:p>
            <a:r>
              <a:rPr lang="ko-KR" altLang="en-US"/>
              <a:t>통계학자처럼 좀더 구체적으로 이야기 해봅시다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범위가 </a:t>
            </a:r>
            <a:r>
              <a:rPr lang="en-US" altLang="ko-KR"/>
              <a:t>-1 ~ 1</a:t>
            </a:r>
            <a:r>
              <a:rPr lang="ko-KR" altLang="en-US"/>
              <a:t>까지의 값은 </a:t>
            </a:r>
            <a:r>
              <a:rPr lang="en-US" altLang="ko-KR"/>
              <a:t>68.26%</a:t>
            </a:r>
            <a:r>
              <a:rPr lang="ko-KR" altLang="en-US"/>
              <a:t>이니</a:t>
            </a:r>
            <a:r>
              <a:rPr lang="en-US" altLang="ko-KR"/>
              <a:t>, </a:t>
            </a:r>
            <a:r>
              <a:rPr lang="ko-KR" altLang="en-US"/>
              <a:t>다시 말해서 예언하는 구간을 </a:t>
            </a:r>
            <a:r>
              <a:rPr lang="en-US" altLang="ko-KR"/>
              <a:t>-1 </a:t>
            </a:r>
            <a:r>
              <a:rPr lang="ko-KR" altLang="en-US"/>
              <a:t>이상 </a:t>
            </a:r>
            <a:r>
              <a:rPr lang="en-US" altLang="ko-KR"/>
              <a:t>1 </a:t>
            </a:r>
            <a:r>
              <a:rPr lang="ko-KR" altLang="en-US"/>
              <a:t>이하의 수라고 말하면 </a:t>
            </a:r>
            <a:r>
              <a:rPr lang="en-US" altLang="ko-KR"/>
              <a:t>68.26%</a:t>
            </a:r>
            <a:r>
              <a:rPr lang="ko-KR" altLang="en-US"/>
              <a:t>의 확률로 그 예언을 맞출 수 있다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  <a:p>
            <a:r>
              <a:rPr lang="ko-KR" altLang="en-US"/>
              <a:t>좀더 적중확률을 높이고 싶다고 전체를 잡아버리면 위에서 처럼 아무도 예언이라도 인정하지 않을 것이다</a:t>
            </a:r>
            <a:r>
              <a:rPr lang="en-US" altLang="ko-KR"/>
              <a:t>. </a:t>
            </a:r>
            <a:r>
              <a:rPr lang="ko-KR" altLang="en-US"/>
              <a:t>적중확률을 높여야 하니 구간을 넓혀야 한다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많이 사용되는 것은 </a:t>
            </a:r>
            <a:r>
              <a:rPr lang="en-US" altLang="ko-KR"/>
              <a:t>95% </a:t>
            </a:r>
            <a:r>
              <a:rPr lang="ko-KR" altLang="en-US"/>
              <a:t>적중 혹은 </a:t>
            </a:r>
            <a:r>
              <a:rPr lang="en-US" altLang="ko-KR"/>
              <a:t>99% </a:t>
            </a:r>
            <a:r>
              <a:rPr lang="ko-KR" altLang="en-US"/>
              <a:t>적중의 범위다</a:t>
            </a:r>
            <a:r>
              <a:rPr lang="en-US" altLang="ko-KR"/>
              <a:t>. </a:t>
            </a:r>
            <a:r>
              <a:rPr lang="ko-KR" altLang="en-US"/>
              <a:t>일반적으로 </a:t>
            </a:r>
            <a:r>
              <a:rPr lang="en-US" altLang="ko-KR"/>
              <a:t>95% </a:t>
            </a:r>
            <a:r>
              <a:rPr lang="ko-KR" altLang="en-US"/>
              <a:t>적중의 범위를 선택한다</a:t>
            </a:r>
            <a:r>
              <a:rPr lang="en-US" altLang="ko-KR"/>
              <a:t>. </a:t>
            </a:r>
            <a:r>
              <a:rPr lang="ko-KR" altLang="en-US"/>
              <a:t>이 말은 </a:t>
            </a:r>
            <a:r>
              <a:rPr lang="en-US" altLang="ko-KR"/>
              <a:t>5%</a:t>
            </a:r>
            <a:r>
              <a:rPr lang="ko-KR" altLang="en-US"/>
              <a:t>정도의 예언은 틀리다라고 볼 수 있다</a:t>
            </a:r>
            <a:r>
              <a:rPr lang="en-US" altLang="ko-KR"/>
              <a:t>. 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391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66C14B1-0E30-4D1C-82C4-1B97B8F88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 </a:t>
            </a:r>
            <a:r>
              <a:rPr lang="en-US" altLang="ko-KR"/>
              <a:t>- </a:t>
            </a:r>
            <a:r>
              <a:rPr lang="ko-KR" altLang="en-US"/>
              <a:t>예언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372A54D-8DC9-450A-8D52-AA4DAEA06F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89E4E795-CDD7-401C-8CEC-8B9A3C967C9B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-2 </a:t>
                </a:r>
                <a:r>
                  <a:rPr lang="ko-KR" altLang="en-US" dirty="0"/>
                  <a:t>이상 </a:t>
                </a:r>
                <a:r>
                  <a:rPr lang="en-US" altLang="ko-KR" dirty="0"/>
                  <a:t>+2</a:t>
                </a:r>
                <a:r>
                  <a:rPr lang="ko-KR" altLang="en-US" dirty="0"/>
                  <a:t>이하의 범위의 </a:t>
                </a:r>
                <a:r>
                  <a:rPr lang="ko-KR" altLang="en-US" dirty="0" err="1"/>
                  <a:t>상대도수가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95.44%</a:t>
                </a:r>
                <a:r>
                  <a:rPr lang="ko-KR" altLang="en-US" dirty="0"/>
                  <a:t>라고 이야기 했다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그래서 예언을 할 때 이 범위를 그대로 사용하면 좋겠지만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통계학에서는 적중확률을 가능한 한 </a:t>
                </a:r>
                <a:r>
                  <a:rPr lang="en-US" altLang="ko-KR" dirty="0"/>
                  <a:t>95%</a:t>
                </a:r>
                <a:r>
                  <a:rPr lang="ko-KR" altLang="en-US" dirty="0"/>
                  <a:t>로 고정한다</a:t>
                </a:r>
                <a:r>
                  <a:rPr lang="en-US" altLang="ko-KR" dirty="0"/>
                  <a:t>. </a:t>
                </a:r>
              </a:p>
              <a:p>
                <a:r>
                  <a:rPr lang="ko-KR" altLang="en-US" dirty="0"/>
                  <a:t>남은 </a:t>
                </a:r>
                <a:r>
                  <a:rPr lang="en-US" altLang="ko-KR" dirty="0"/>
                  <a:t>0.44</a:t>
                </a:r>
                <a:r>
                  <a:rPr lang="ko-KR" altLang="en-US" dirty="0"/>
                  <a:t>만큼 떼어 버리기 때문에 이 구간을 약간 좁혀서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-1.96 </a:t>
                </a:r>
                <a:r>
                  <a:rPr lang="ko-KR" altLang="en-US" dirty="0">
                    <a:solidFill>
                      <a:srgbClr val="FF0000"/>
                    </a:solidFill>
                  </a:rPr>
                  <a:t>이상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1.96</a:t>
                </a:r>
                <a:r>
                  <a:rPr lang="ko-KR" altLang="en-US" dirty="0">
                    <a:solidFill>
                      <a:srgbClr val="FF0000"/>
                    </a:solidFill>
                  </a:rPr>
                  <a:t>이하 라는 범위를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95% </a:t>
                </a:r>
                <a:r>
                  <a:rPr lang="ko-KR" altLang="en-US" dirty="0"/>
                  <a:t>적중 구간으로 약속하였다</a:t>
                </a:r>
                <a:r>
                  <a:rPr lang="en-US" altLang="ko-KR" dirty="0"/>
                  <a:t>. </a:t>
                </a:r>
              </a:p>
              <a:p>
                <a:r>
                  <a:rPr lang="ko-KR" altLang="en-US" dirty="0" err="1"/>
                  <a:t>상대도수가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95.44%</a:t>
                </a:r>
                <a:r>
                  <a:rPr lang="ko-KR" altLang="en-US" dirty="0"/>
                  <a:t>가 되는 범위는 꼭 </a:t>
                </a:r>
                <a:r>
                  <a:rPr lang="en-US" altLang="ko-KR" dirty="0"/>
                  <a:t>-2</a:t>
                </a:r>
                <a:r>
                  <a:rPr lang="ko-KR" altLang="en-US" dirty="0"/>
                  <a:t>에서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사이만 있는 것은 아니다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그렇다면 왜 꼭 </a:t>
                </a:r>
                <a:r>
                  <a:rPr lang="en-US" altLang="ko-KR" dirty="0"/>
                  <a:t>-2</a:t>
                </a:r>
                <a:r>
                  <a:rPr lang="ko-KR" altLang="en-US" dirty="0"/>
                  <a:t>에서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사이를 할까</a:t>
                </a:r>
                <a:r>
                  <a:rPr lang="en-US" altLang="ko-KR" dirty="0"/>
                  <a:t>?</a:t>
                </a:r>
              </a:p>
              <a:p>
                <a:pPr lvl="1"/>
                <a:r>
                  <a:rPr lang="en-US" altLang="ko-KR" dirty="0"/>
                  <a:t>-2</a:t>
                </a:r>
                <a:r>
                  <a:rPr lang="ko-KR" altLang="en-US" dirty="0"/>
                  <a:t>에서 </a:t>
                </a:r>
                <a:r>
                  <a:rPr lang="en-US" altLang="ko-KR" dirty="0"/>
                  <a:t>2 </a:t>
                </a:r>
                <a:r>
                  <a:rPr lang="ko-KR" altLang="en-US" dirty="0"/>
                  <a:t>사이의 구간이 </a:t>
                </a:r>
                <a:r>
                  <a:rPr lang="en-US" altLang="ko-KR" dirty="0"/>
                  <a:t>95.44</a:t>
                </a:r>
                <a:r>
                  <a:rPr lang="ko-KR" altLang="en-US" dirty="0"/>
                  <a:t>를 만들기 위한 </a:t>
                </a:r>
                <a:r>
                  <a:rPr lang="en-US" altLang="ko-KR" dirty="0"/>
                  <a:t>x</a:t>
                </a:r>
                <a:r>
                  <a:rPr lang="ko-KR" altLang="en-US" dirty="0"/>
                  <a:t>의 구간이 가장 짧다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일반정규분포의 </a:t>
                </a:r>
                <a:r>
                  <a:rPr lang="en-US" altLang="ko-KR" dirty="0"/>
                  <a:t>95% </a:t>
                </a:r>
                <a:r>
                  <a:rPr lang="ko-KR" altLang="en-US" dirty="0" err="1"/>
                  <a:t>예언적중구간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평균값이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ko-KR" altLang="en-US" dirty="0"/>
                  <a:t>이고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표준편차가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ko-KR" altLang="en-US" dirty="0"/>
                  <a:t>인 정규분포의 </a:t>
                </a:r>
                <a:r>
                  <a:rPr lang="en-US" altLang="ko-KR" dirty="0"/>
                  <a:t>95% </a:t>
                </a:r>
                <a:r>
                  <a:rPr lang="ko-KR" altLang="en-US" dirty="0" err="1"/>
                  <a:t>예언적중구간은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dirty="0"/>
                  <a:t>-1.96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ko-KR" altLang="en-US" dirty="0"/>
                  <a:t>이상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ko-KR" dirty="0"/>
                  <a:t>1.96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 dirty="0"/>
                  <a:t>)</a:t>
                </a:r>
                <a:r>
                  <a:rPr lang="ko-KR" altLang="en-US" dirty="0"/>
                  <a:t>이하 </a:t>
                </a:r>
                <a:endParaRPr lang="en-US" altLang="ko-KR" dirty="0"/>
              </a:p>
              <a:p>
                <a:r>
                  <a:rPr lang="ko-KR" altLang="en-US" dirty="0"/>
                  <a:t>일반정규분포의 </a:t>
                </a:r>
                <a:r>
                  <a:rPr lang="en-US" altLang="ko-KR" dirty="0"/>
                  <a:t>95% </a:t>
                </a:r>
                <a:r>
                  <a:rPr lang="ko-KR" altLang="en-US" dirty="0" err="1"/>
                  <a:t>예언적중구간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부등식 표시 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데이터 </a:t>
                </a:r>
                <a:r>
                  <a:rPr lang="en-US" altLang="ko-KR" dirty="0"/>
                  <a:t>x</a:t>
                </a:r>
                <a:r>
                  <a:rPr lang="ko-KR" altLang="en-US" dirty="0"/>
                  <a:t>가 평균값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ko-KR" altLang="en-US" dirty="0"/>
                  <a:t>이고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표준편차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ko-KR" altLang="en-US" dirty="0"/>
                  <a:t>이며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일반정규분포를 따르는 경우일 때</a:t>
                </a:r>
                <a:r>
                  <a:rPr lang="en-US" altLang="ko-KR" dirty="0"/>
                  <a:t>, </a:t>
                </a:r>
              </a:p>
              <a:p>
                <a:pPr lvl="1"/>
                <a:r>
                  <a:rPr lang="en-US" altLang="ko-KR" dirty="0"/>
                  <a:t>95% </a:t>
                </a:r>
                <a:r>
                  <a:rPr lang="ko-KR" altLang="en-US" dirty="0" err="1"/>
                  <a:t>예언적중구간은</a:t>
                </a:r>
                <a:r>
                  <a:rPr lang="ko-KR" altLang="en-US" dirty="0"/>
                  <a:t> 부등식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-1.96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ko-KR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>
                            <a:solidFill>
                              <a:srgbClr val="FF0000"/>
                            </a:solidFill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>
                            <a:solidFill>
                              <a:srgbClr val="FF0000"/>
                            </a:solidFill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>
                            <a:solidFill>
                              <a:srgbClr val="FF0000"/>
                            </a:solidFill>
                          </a:rPr>
                          <m:t> −</m:t>
                        </m:r>
                        <m:r>
                          <a:rPr lang="ko-KR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ko-KR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ko-KR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+1.96</a:t>
                </a:r>
                <a:r>
                  <a:rPr lang="ko-KR" altLang="en-US" dirty="0"/>
                  <a:t>을 풀어서 구한 범위이다</a:t>
                </a:r>
                <a:r>
                  <a:rPr lang="en-US" altLang="ko-KR" dirty="0"/>
                  <a:t>.  (x = 150.14)</a:t>
                </a:r>
                <a:endParaRPr lang="ko-KR" altLang="en-US" dirty="0"/>
              </a:p>
            </p:txBody>
          </p:sp>
        </mc:Choice>
        <mc:Fallback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89E4E795-CDD7-401C-8CEC-8B9A3C967C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959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9D09C52-0DDA-4465-88C2-642DE5882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대한민국 남녀 평균 키 및 표준편차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32238CC-C0C3-4C71-BF39-14D93A5DA8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0" name="내용 개체 틀 9">
            <a:extLst>
              <a:ext uri="{FF2B5EF4-FFF2-40B4-BE49-F238E27FC236}">
                <a16:creationId xmlns:a16="http://schemas.microsoft.com/office/drawing/2014/main" id="{5A3F4BEF-8DF4-4CFE-941B-EB86034BFBAA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030816725"/>
              </p:ext>
            </p:extLst>
          </p:nvPr>
        </p:nvGraphicFramePr>
        <p:xfrm>
          <a:off x="469630" y="1210283"/>
          <a:ext cx="2305908" cy="5124448"/>
        </p:xfrm>
        <a:graphic>
          <a:graphicData uri="http://schemas.openxmlformats.org/drawingml/2006/table">
            <a:tbl>
              <a:tblPr/>
              <a:tblGrid>
                <a:gridCol w="757165">
                  <a:extLst>
                    <a:ext uri="{9D8B030D-6E8A-4147-A177-3AD203B41FA5}">
                      <a16:colId xmlns:a16="http://schemas.microsoft.com/office/drawing/2014/main" val="321360212"/>
                    </a:ext>
                  </a:extLst>
                </a:gridCol>
                <a:gridCol w="843204">
                  <a:extLst>
                    <a:ext uri="{9D8B030D-6E8A-4147-A177-3AD203B41FA5}">
                      <a16:colId xmlns:a16="http://schemas.microsoft.com/office/drawing/2014/main" val="3976730155"/>
                    </a:ext>
                  </a:extLst>
                </a:gridCol>
                <a:gridCol w="705539">
                  <a:extLst>
                    <a:ext uri="{9D8B030D-6E8A-4147-A177-3AD203B41FA5}">
                      <a16:colId xmlns:a16="http://schemas.microsoft.com/office/drawing/2014/main" val="2086659083"/>
                    </a:ext>
                  </a:extLst>
                </a:gridCol>
              </a:tblGrid>
              <a:tr h="36603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20~24</a:t>
                      </a:r>
                      <a:r>
                        <a:rPr lang="ko-KR" altLang="en-US" sz="1200">
                          <a:effectLst/>
                        </a:rPr>
                        <a:t>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평균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173.5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134575"/>
                  </a:ext>
                </a:extLst>
              </a:tr>
              <a:tr h="366032"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표준편차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5.17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853412"/>
                  </a:ext>
                </a:extLst>
              </a:tr>
              <a:tr h="36603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25~29</a:t>
                      </a:r>
                      <a:r>
                        <a:rPr lang="ko-KR" altLang="en-US" sz="1200">
                          <a:effectLst/>
                        </a:rPr>
                        <a:t>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평균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173.6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448563"/>
                  </a:ext>
                </a:extLst>
              </a:tr>
              <a:tr h="366032"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표준편차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5.72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744453"/>
                  </a:ext>
                </a:extLst>
              </a:tr>
              <a:tr h="36603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30~34</a:t>
                      </a:r>
                      <a:r>
                        <a:rPr lang="ko-KR" altLang="en-US" sz="1200">
                          <a:effectLst/>
                        </a:rPr>
                        <a:t>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평균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172.4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618078"/>
                  </a:ext>
                </a:extLst>
              </a:tr>
              <a:tr h="366032"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표준편차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5.62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165340"/>
                  </a:ext>
                </a:extLst>
              </a:tr>
              <a:tr h="36603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35-39</a:t>
                      </a:r>
                      <a:r>
                        <a:rPr lang="ko-KR" altLang="en-US" sz="1200">
                          <a:effectLst/>
                        </a:rPr>
                        <a:t>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평균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171.9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947467"/>
                  </a:ext>
                </a:extLst>
              </a:tr>
              <a:tr h="366032"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표준편차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5.74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502223"/>
                  </a:ext>
                </a:extLst>
              </a:tr>
              <a:tr h="36603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40~49</a:t>
                      </a:r>
                      <a:r>
                        <a:rPr lang="ko-KR" altLang="en-US" sz="1200">
                          <a:effectLst/>
                        </a:rPr>
                        <a:t>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평균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169.2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187586"/>
                  </a:ext>
                </a:extLst>
              </a:tr>
              <a:tr h="366032"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표준편차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5.68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024391"/>
                  </a:ext>
                </a:extLst>
              </a:tr>
              <a:tr h="36603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50~59</a:t>
                      </a:r>
                      <a:r>
                        <a:rPr lang="ko-KR" altLang="en-US" sz="1200">
                          <a:effectLst/>
                        </a:rPr>
                        <a:t>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평균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166.3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663460"/>
                  </a:ext>
                </a:extLst>
              </a:tr>
              <a:tr h="366032"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표준편차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5.92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66213"/>
                  </a:ext>
                </a:extLst>
              </a:tr>
              <a:tr h="36603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60~69</a:t>
                      </a:r>
                      <a:r>
                        <a:rPr lang="ko-KR" altLang="en-US" sz="1200">
                          <a:effectLst/>
                        </a:rPr>
                        <a:t>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평균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164.4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363939"/>
                  </a:ext>
                </a:extLst>
              </a:tr>
              <a:tr h="366032"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표준편차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5.17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340605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688A14C-4A89-45A6-A910-91323575A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828638"/>
              </p:ext>
            </p:extLst>
          </p:nvPr>
        </p:nvGraphicFramePr>
        <p:xfrm>
          <a:off x="3250660" y="1210283"/>
          <a:ext cx="2459476" cy="5124444"/>
        </p:xfrm>
        <a:graphic>
          <a:graphicData uri="http://schemas.openxmlformats.org/drawingml/2006/table">
            <a:tbl>
              <a:tblPr/>
              <a:tblGrid>
                <a:gridCol w="807591">
                  <a:extLst>
                    <a:ext uri="{9D8B030D-6E8A-4147-A177-3AD203B41FA5}">
                      <a16:colId xmlns:a16="http://schemas.microsoft.com/office/drawing/2014/main" val="2797865134"/>
                    </a:ext>
                  </a:extLst>
                </a:gridCol>
                <a:gridCol w="991131">
                  <a:extLst>
                    <a:ext uri="{9D8B030D-6E8A-4147-A177-3AD203B41FA5}">
                      <a16:colId xmlns:a16="http://schemas.microsoft.com/office/drawing/2014/main" val="2839670921"/>
                    </a:ext>
                  </a:extLst>
                </a:gridCol>
                <a:gridCol w="660754">
                  <a:extLst>
                    <a:ext uri="{9D8B030D-6E8A-4147-A177-3AD203B41FA5}">
                      <a16:colId xmlns:a16="http://schemas.microsoft.com/office/drawing/2014/main" val="981034270"/>
                    </a:ext>
                  </a:extLst>
                </a:gridCol>
              </a:tblGrid>
              <a:tr h="42703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25~29</a:t>
                      </a:r>
                      <a:r>
                        <a:rPr lang="ko-KR" altLang="en-US" sz="1200">
                          <a:effectLst/>
                        </a:rPr>
                        <a:t>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평균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160.2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351905"/>
                  </a:ext>
                </a:extLst>
              </a:tr>
              <a:tr h="427037"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표준편차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5.13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99206"/>
                  </a:ext>
                </a:extLst>
              </a:tr>
              <a:tr h="42703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30~34</a:t>
                      </a:r>
                      <a:r>
                        <a:rPr lang="ko-KR" altLang="en-US" sz="1200">
                          <a:effectLst/>
                        </a:rPr>
                        <a:t>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평균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160.1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391409"/>
                  </a:ext>
                </a:extLst>
              </a:tr>
              <a:tr h="427037"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표준편차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5.22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644748"/>
                  </a:ext>
                </a:extLst>
              </a:tr>
              <a:tr h="42703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35-39</a:t>
                      </a:r>
                      <a:r>
                        <a:rPr lang="ko-KR" altLang="en-US" sz="1200">
                          <a:effectLst/>
                        </a:rPr>
                        <a:t>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평균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159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666252"/>
                  </a:ext>
                </a:extLst>
              </a:tr>
              <a:tr h="427037"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표준편차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5.15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984325"/>
                  </a:ext>
                </a:extLst>
              </a:tr>
              <a:tr h="42703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40~49</a:t>
                      </a:r>
                      <a:r>
                        <a:rPr lang="ko-KR" altLang="en-US" sz="1200">
                          <a:effectLst/>
                        </a:rPr>
                        <a:t>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평균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156.7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758587"/>
                  </a:ext>
                </a:extLst>
              </a:tr>
              <a:tr h="427037"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표준편차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4.99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809998"/>
                  </a:ext>
                </a:extLst>
              </a:tr>
              <a:tr h="42703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50~59</a:t>
                      </a:r>
                      <a:r>
                        <a:rPr lang="ko-KR" altLang="en-US" sz="1200">
                          <a:effectLst/>
                        </a:rPr>
                        <a:t>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평균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154.7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710758"/>
                  </a:ext>
                </a:extLst>
              </a:tr>
              <a:tr h="427037"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표준편차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5.17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006996"/>
                  </a:ext>
                </a:extLst>
              </a:tr>
              <a:tr h="42703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60~69</a:t>
                      </a:r>
                      <a:r>
                        <a:rPr lang="ko-KR" altLang="en-US" sz="1200">
                          <a:effectLst/>
                        </a:rPr>
                        <a:t>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평균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152.3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6100115"/>
                  </a:ext>
                </a:extLst>
              </a:tr>
              <a:tr h="427037"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표준편차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5.32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97559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E7557AF-3F0D-455F-85FF-777A8441CCA8}"/>
              </a:ext>
            </a:extLst>
          </p:cNvPr>
          <p:cNvSpPr txBox="1"/>
          <p:nvPr/>
        </p:nvSpPr>
        <p:spPr>
          <a:xfrm>
            <a:off x="471694" y="6373338"/>
            <a:ext cx="5557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출처 </a:t>
            </a:r>
            <a:r>
              <a:rPr lang="en-US" altLang="ko-KR"/>
              <a:t>: </a:t>
            </a:r>
            <a:r>
              <a:rPr lang="ko-KR" altLang="en-US"/>
              <a:t>산업통상자원부</a:t>
            </a:r>
            <a:r>
              <a:rPr lang="en-US" altLang="ko-KR"/>
              <a:t>, </a:t>
            </a:r>
            <a:r>
              <a:rPr lang="ko-KR" altLang="en-US"/>
              <a:t>한국인인체치수조사</a:t>
            </a:r>
            <a:r>
              <a:rPr lang="en-US" altLang="ko-KR"/>
              <a:t>(2016</a:t>
            </a:r>
            <a:r>
              <a:rPr lang="ko-KR" altLang="en-US"/>
              <a:t>년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9E8278-1BDC-4715-937A-FD0D6321E821}"/>
              </a:ext>
            </a:extLst>
          </p:cNvPr>
          <p:cNvSpPr txBox="1"/>
          <p:nvPr/>
        </p:nvSpPr>
        <p:spPr>
          <a:xfrm>
            <a:off x="1293777" y="81712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남자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A87D5B-3EC9-45F7-B1BD-932B2DB45B64}"/>
              </a:ext>
            </a:extLst>
          </p:cNvPr>
          <p:cNvSpPr txBox="1"/>
          <p:nvPr/>
        </p:nvSpPr>
        <p:spPr>
          <a:xfrm>
            <a:off x="4247751" y="83333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여자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B86D7A-3E32-40A0-A703-BE9D3CAE944F}"/>
              </a:ext>
            </a:extLst>
          </p:cNvPr>
          <p:cNvSpPr txBox="1"/>
          <p:nvPr/>
        </p:nvSpPr>
        <p:spPr>
          <a:xfrm>
            <a:off x="6096000" y="1293779"/>
            <a:ext cx="59490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만약 소개팅에 나간다면 상대방의 키를 예측해보자</a:t>
            </a:r>
            <a:r>
              <a:rPr lang="en-US" altLang="ko-KR"/>
              <a:t>. </a:t>
            </a:r>
          </a:p>
          <a:p>
            <a:r>
              <a:rPr lang="en-US" altLang="ko-KR"/>
              <a:t>95%</a:t>
            </a:r>
            <a:r>
              <a:rPr lang="ko-KR" altLang="en-US"/>
              <a:t>의 적중률을 적용해서 범위를 만들어보세요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      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cm </a:t>
            </a:r>
            <a:r>
              <a:rPr lang="ko-KR" altLang="en-US"/>
              <a:t>이상 </a:t>
            </a:r>
            <a:r>
              <a:rPr lang="en-US" altLang="ko-KR"/>
              <a:t>(      )  cmd </a:t>
            </a:r>
            <a:r>
              <a:rPr lang="ko-KR" altLang="en-US"/>
              <a:t>이하의 상대가 나올 확률이</a:t>
            </a:r>
            <a:endParaRPr lang="en-US" altLang="ko-KR"/>
          </a:p>
          <a:p>
            <a:r>
              <a:rPr lang="en-US" altLang="ko-KR"/>
              <a:t>95% </a:t>
            </a:r>
            <a:r>
              <a:rPr lang="ko-KR" altLang="en-US"/>
              <a:t>이네요</a:t>
            </a:r>
            <a:r>
              <a:rPr lang="en-US" altLang="ko-KR"/>
              <a:t>.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434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3212541-2D1E-43D1-A607-099A73DE8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25D3664-236C-46A0-AE55-A4F363DDCA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D05211-BF49-42A4-923B-6FD88802F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10" y="1062248"/>
            <a:ext cx="6333610" cy="54957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51B0F5-E328-48D0-8C88-B591F16EB4DC}"/>
              </a:ext>
            </a:extLst>
          </p:cNvPr>
          <p:cNvSpPr txBox="1"/>
          <p:nvPr/>
        </p:nvSpPr>
        <p:spPr>
          <a:xfrm>
            <a:off x="7274010" y="1062248"/>
            <a:ext cx="47239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16</a:t>
            </a:r>
            <a:r>
              <a:rPr lang="ko-KR" altLang="en-US"/>
              <a:t>일 한국경제연구원이 지난해 임금근로자 </a:t>
            </a:r>
            <a:r>
              <a:rPr lang="en-US" altLang="ko-KR"/>
              <a:t>1544</a:t>
            </a:r>
            <a:r>
              <a:rPr lang="ko-KR" altLang="en-US"/>
              <a:t>만명 자료를 분석한 결과</a:t>
            </a:r>
            <a:r>
              <a:rPr lang="en-US" altLang="ko-KR"/>
              <a:t>, </a:t>
            </a:r>
            <a:r>
              <a:rPr lang="ko-KR" altLang="en-US"/>
              <a:t>우리나라 근로자의 </a:t>
            </a:r>
            <a:r>
              <a:rPr lang="ko-KR" altLang="en-US">
                <a:solidFill>
                  <a:srgbClr val="FF0000"/>
                </a:solidFill>
              </a:rPr>
              <a:t>평균 연봉은 </a:t>
            </a:r>
            <a:r>
              <a:rPr lang="en-US" altLang="ko-KR">
                <a:solidFill>
                  <a:srgbClr val="FF0000"/>
                </a:solidFill>
              </a:rPr>
              <a:t>3387</a:t>
            </a:r>
            <a:r>
              <a:rPr lang="ko-KR" altLang="en-US">
                <a:solidFill>
                  <a:srgbClr val="FF0000"/>
                </a:solidFill>
              </a:rPr>
              <a:t>만원</a:t>
            </a:r>
            <a:r>
              <a:rPr lang="en-US" altLang="ko-KR"/>
              <a:t>, </a:t>
            </a:r>
            <a:r>
              <a:rPr lang="ko-KR" altLang="en-US"/>
              <a:t>전체 근로자의 연봉 분포에서 연봉 기준 </a:t>
            </a:r>
            <a:r>
              <a:rPr lang="ko-KR" altLang="en-US">
                <a:solidFill>
                  <a:srgbClr val="FF0000"/>
                </a:solidFill>
              </a:rPr>
              <a:t>중간순위에 위치한 근로자의 연봉은 </a:t>
            </a:r>
            <a:r>
              <a:rPr lang="en-US" altLang="ko-KR">
                <a:solidFill>
                  <a:srgbClr val="FF0000"/>
                </a:solidFill>
              </a:rPr>
              <a:t>2623</a:t>
            </a:r>
            <a:r>
              <a:rPr lang="ko-KR" altLang="en-US">
                <a:solidFill>
                  <a:srgbClr val="FF0000"/>
                </a:solidFill>
              </a:rPr>
              <a:t>만원</a:t>
            </a:r>
            <a:r>
              <a:rPr lang="en-US" altLang="ko-KR"/>
              <a:t>, </a:t>
            </a:r>
            <a:r>
              <a:rPr lang="ko-KR" altLang="en-US"/>
              <a:t>상위 </a:t>
            </a:r>
            <a:r>
              <a:rPr lang="en-US" altLang="ko-KR"/>
              <a:t>10% </a:t>
            </a:r>
            <a:r>
              <a:rPr lang="ko-KR" altLang="en-US"/>
              <a:t>커트라인에 위치한 근로자의 연봉은 </a:t>
            </a:r>
            <a:r>
              <a:rPr lang="en-US" altLang="ko-KR"/>
              <a:t>6607</a:t>
            </a:r>
            <a:r>
              <a:rPr lang="ko-KR" altLang="en-US"/>
              <a:t>만원으로 조사됐다</a:t>
            </a:r>
            <a:r>
              <a:rPr lang="en-US" altLang="ko-KR"/>
              <a:t>./</a:t>
            </a:r>
            <a:r>
              <a:rPr lang="ko-KR" altLang="en-US"/>
              <a:t>그래픽</a:t>
            </a:r>
            <a:r>
              <a:rPr lang="en-US" altLang="ko-KR"/>
              <a:t>=</a:t>
            </a:r>
            <a:r>
              <a:rPr lang="ko-KR" altLang="en-US"/>
              <a:t>뉴시스</a:t>
            </a:r>
            <a:br>
              <a:rPr lang="ko-KR" altLang="en-US"/>
            </a:br>
            <a:br>
              <a:rPr lang="ko-KR" altLang="en-US"/>
            </a:br>
            <a:r>
              <a:rPr lang="ko-KR" altLang="en-US"/>
              <a:t>출처 </a:t>
            </a:r>
            <a:r>
              <a:rPr lang="en-US" altLang="ko-KR"/>
              <a:t>: http://news.chosun.com/site/data/html_dir/2017/08/16/2017081601464.html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474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BBC5217-F397-4E90-AC9D-6B23F243E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 </a:t>
            </a:r>
            <a:r>
              <a:rPr lang="en-US" altLang="ko-KR"/>
              <a:t>- </a:t>
            </a:r>
            <a:r>
              <a:rPr lang="ko-KR" altLang="en-US"/>
              <a:t>가설검정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FFA7F2C-8A10-4C06-8BFA-5FBC870416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EC2D01-DF2D-42DA-91CF-31875F3CCBA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통계적 추정이란 부분으로 전체를 추리하는 것</a:t>
            </a:r>
            <a:endParaRPr lang="en-US" altLang="ko-KR"/>
          </a:p>
          <a:p>
            <a:pPr lvl="1"/>
            <a:r>
              <a:rPr lang="ko-KR" altLang="en-US"/>
              <a:t>통계적 추정은 일상 생활에서 접하는 엄청나게 많은 데이터 세트 중에서 겨우 몇 개의 데이터를 관측하는 일에서 출발 </a:t>
            </a:r>
            <a:endParaRPr lang="en-US" altLang="ko-KR"/>
          </a:p>
          <a:p>
            <a:pPr lvl="1"/>
            <a:r>
              <a:rPr lang="ko-KR" altLang="en-US"/>
              <a:t>관측한 몇 개의 데이터로부터 그 뒷면에 펼쳐져 있는 엄청나게 많은 모든 데이터에 대해서 무엇을 관측할 수 있을까</a:t>
            </a:r>
            <a:r>
              <a:rPr lang="en-US" altLang="ko-KR"/>
              <a:t>?</a:t>
            </a:r>
          </a:p>
          <a:p>
            <a:pPr lvl="1"/>
            <a:r>
              <a:rPr lang="ko-KR" altLang="en-US"/>
              <a:t>관측된 데이터 뒷면에 펄쳐져 있는 </a:t>
            </a:r>
            <a:r>
              <a:rPr lang="ko-KR" altLang="en-US">
                <a:solidFill>
                  <a:srgbClr val="FF0000"/>
                </a:solidFill>
              </a:rPr>
              <a:t>모든 데이터를 통계학에서는 모집단</a:t>
            </a:r>
            <a:r>
              <a:rPr lang="ko-KR" altLang="en-US"/>
              <a:t>이라고 부른다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통계적 추정은 </a:t>
            </a:r>
            <a:r>
              <a:rPr lang="ko-KR" altLang="en-US">
                <a:solidFill>
                  <a:srgbClr val="FF0000"/>
                </a:solidFill>
              </a:rPr>
              <a:t>관측된 데이터로 부터 모집단을 추리</a:t>
            </a:r>
            <a:r>
              <a:rPr lang="ko-KR" altLang="en-US"/>
              <a:t>하는 것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정확한 모집단을 추정</a:t>
            </a:r>
            <a:endParaRPr lang="en-US" altLang="ko-KR"/>
          </a:p>
          <a:p>
            <a:pPr lvl="1"/>
            <a:r>
              <a:rPr lang="ko-KR" altLang="en-US"/>
              <a:t>이상이 없는 </a:t>
            </a:r>
            <a:r>
              <a:rPr lang="en-US" altLang="ko-KR"/>
              <a:t>N</a:t>
            </a:r>
            <a:r>
              <a:rPr lang="ko-KR" altLang="en-US"/>
              <a:t>개의 동전으로 던지기 실험을 할 때</a:t>
            </a:r>
            <a:r>
              <a:rPr lang="en-US" altLang="ko-KR"/>
              <a:t>, </a:t>
            </a:r>
            <a:r>
              <a:rPr lang="ko-KR" altLang="en-US"/>
              <a:t>앞면이 </a:t>
            </a:r>
            <a:r>
              <a:rPr lang="en-US" altLang="ko-KR"/>
              <a:t>10</a:t>
            </a:r>
            <a:r>
              <a:rPr lang="ko-KR" altLang="en-US"/>
              <a:t>개 나온다고 하는 결과만을 알고 있다고 하면</a:t>
            </a:r>
            <a:r>
              <a:rPr lang="en-US" altLang="ko-KR"/>
              <a:t>, </a:t>
            </a:r>
            <a:r>
              <a:rPr lang="ko-KR" altLang="en-US"/>
              <a:t>던진 개수를 </a:t>
            </a:r>
            <a:r>
              <a:rPr lang="en-US" altLang="ko-KR"/>
              <a:t>N</a:t>
            </a:r>
            <a:r>
              <a:rPr lang="ko-KR" altLang="en-US"/>
              <a:t>으로 하여 다음과 같이 예상하는 것이 타당한지 타당하지 않은지에 대해 판단해봅시다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(1). 16</a:t>
            </a:r>
            <a:r>
              <a:rPr lang="ko-KR" altLang="en-US"/>
              <a:t>개     </a:t>
            </a:r>
            <a:r>
              <a:rPr lang="en-US" altLang="ko-KR"/>
              <a:t>(2). 36</a:t>
            </a:r>
            <a:r>
              <a:rPr lang="ko-KR" altLang="en-US"/>
              <a:t>개 </a:t>
            </a:r>
          </a:p>
          <a:p>
            <a:pPr lvl="1"/>
            <a:r>
              <a:rPr lang="ko-KR" altLang="en-US"/>
              <a:t>이 중에서 하나의 데이터 </a:t>
            </a:r>
            <a:r>
              <a:rPr lang="en-US" altLang="ko-KR"/>
              <a:t>10</a:t>
            </a:r>
            <a:r>
              <a:rPr lang="ko-KR" altLang="en-US"/>
              <a:t>이 현실에서 관측되었다고 할 때</a:t>
            </a:r>
            <a:r>
              <a:rPr lang="en-US" altLang="ko-KR"/>
              <a:t>, </a:t>
            </a:r>
            <a:r>
              <a:rPr lang="ko-KR" altLang="en-US"/>
              <a:t>우리들은 </a:t>
            </a:r>
            <a:r>
              <a:rPr lang="en-US" altLang="ko-KR"/>
              <a:t>N</a:t>
            </a:r>
            <a:r>
              <a:rPr lang="ko-KR" altLang="en-US"/>
              <a:t>을 얼마라고 예상하는 것이 타당할까</a:t>
            </a:r>
            <a:r>
              <a:rPr lang="en-US" altLang="ko-KR"/>
              <a:t>? </a:t>
            </a:r>
          </a:p>
          <a:p>
            <a:pPr lvl="1"/>
            <a:r>
              <a:rPr lang="ko-KR" altLang="en-US"/>
              <a:t>이때</a:t>
            </a:r>
            <a:r>
              <a:rPr lang="en-US" altLang="ko-KR"/>
              <a:t>, </a:t>
            </a:r>
            <a:r>
              <a:rPr lang="ko-KR" altLang="en-US">
                <a:solidFill>
                  <a:srgbClr val="FF0000"/>
                </a:solidFill>
              </a:rPr>
              <a:t>추측하려는 </a:t>
            </a:r>
            <a:r>
              <a:rPr lang="en-US" altLang="ko-KR">
                <a:solidFill>
                  <a:srgbClr val="FF0000"/>
                </a:solidFill>
              </a:rPr>
              <a:t>N</a:t>
            </a:r>
            <a:r>
              <a:rPr lang="ko-KR" altLang="en-US">
                <a:solidFill>
                  <a:srgbClr val="FF0000"/>
                </a:solidFill>
              </a:rPr>
              <a:t>을 모집단이 가진 </a:t>
            </a:r>
            <a:r>
              <a:rPr lang="en-US" altLang="ko-KR">
                <a:solidFill>
                  <a:srgbClr val="FF0000"/>
                </a:solidFill>
              </a:rPr>
              <a:t>'</a:t>
            </a:r>
            <a:r>
              <a:rPr lang="ko-KR" altLang="en-US">
                <a:solidFill>
                  <a:srgbClr val="FF0000"/>
                </a:solidFill>
              </a:rPr>
              <a:t>모수</a:t>
            </a:r>
            <a:r>
              <a:rPr lang="en-US" altLang="ko-KR">
                <a:solidFill>
                  <a:srgbClr val="FF0000"/>
                </a:solidFill>
              </a:rPr>
              <a:t>(Parameter)</a:t>
            </a:r>
            <a:r>
              <a:rPr lang="ko-KR" altLang="en-US"/>
              <a:t>라고 부른다</a:t>
            </a:r>
            <a:r>
              <a:rPr lang="en-US" altLang="ko-KR"/>
              <a:t>. </a:t>
            </a:r>
            <a:r>
              <a:rPr lang="ko-KR" altLang="en-US"/>
              <a:t>여기서 모수는 </a:t>
            </a:r>
            <a:r>
              <a:rPr lang="en-US" altLang="ko-KR"/>
              <a:t>'</a:t>
            </a:r>
            <a:r>
              <a:rPr lang="ko-KR" altLang="en-US"/>
              <a:t>예상하는 모집단의 종류</a:t>
            </a:r>
            <a:r>
              <a:rPr lang="en-US" altLang="ko-KR"/>
              <a:t>'</a:t>
            </a:r>
            <a:r>
              <a:rPr lang="ko-KR" altLang="en-US"/>
              <a:t>에 대응하는 것이라고 이해하면 된다</a:t>
            </a:r>
            <a:r>
              <a:rPr lang="en-US" altLang="ko-KR"/>
              <a:t>.</a:t>
            </a:r>
          </a:p>
          <a:p>
            <a:pPr lvl="1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188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D2C9E21-111F-4CFD-89FD-BA557C804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 </a:t>
            </a:r>
            <a:r>
              <a:rPr lang="en-US" altLang="ko-KR"/>
              <a:t>- </a:t>
            </a:r>
            <a:r>
              <a:rPr lang="ko-KR" altLang="en-US"/>
              <a:t>가설검정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5312C7A-B3D9-441E-B04E-CE91393305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9F01EF5F-6C1B-44CE-BDB6-BDA07C6AD8FE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en-US" altLang="ko-KR"/>
                  <a:t>16</a:t>
                </a:r>
                <a:r>
                  <a:rPr lang="ko-KR" altLang="en-US"/>
                  <a:t>개의 동전을 던져서 앞면이 나오는 개수를 예언한다면</a:t>
                </a:r>
                <a:r>
                  <a:rPr lang="en-US" altLang="ko-KR"/>
                  <a:t>, 10</a:t>
                </a:r>
                <a:r>
                  <a:rPr lang="ko-KR" altLang="en-US"/>
                  <a:t>개는 그 예언의 범위에 들어갈까</a:t>
                </a:r>
                <a:r>
                  <a:rPr lang="en-US" altLang="ko-KR"/>
                  <a:t>?</a:t>
                </a:r>
              </a:p>
              <a:p>
                <a:pPr lvl="1"/>
                <a:r>
                  <a:rPr lang="en-US" altLang="ko-KR"/>
                  <a:t>95% </a:t>
                </a:r>
                <a:r>
                  <a:rPr lang="ko-KR" altLang="en-US"/>
                  <a:t>예언 적중 구간 </a:t>
                </a:r>
                <a:endParaRPr lang="en-US" altLang="ko-KR"/>
              </a:p>
              <a:p>
                <a:pPr lvl="2"/>
                <a:r>
                  <a:rPr lang="ko-KR" altLang="en-US"/>
                  <a:t>앞의 동전 실험에서 확인할 수 있듯이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,=8, 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표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준</m:t>
                    </m:r>
                  </m:oMath>
                </a14:m>
                <a:r>
                  <a:rPr lang="ko-KR" altLang="en-US"/>
                  <a:t>편차는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e>
                        </m:rad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인</m:t>
                    </m:r>
                  </m:oMath>
                </a14:m>
                <a:r>
                  <a:rPr lang="en-US" altLang="ko-KR" b="0"/>
                  <a:t> </a:t>
                </a:r>
                <a:r>
                  <a:rPr lang="ko-KR" altLang="en-US" b="0"/>
                  <a:t>정규분포</a:t>
                </a:r>
                <a:endParaRPr lang="en-US" altLang="ko-KR" b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−1.96≤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−8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≤ +1.96</m:t>
                    </m:r>
                  </m:oMath>
                </a14:m>
                <a:endParaRPr lang="en-US" altLang="ko-KR" b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4.08≤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≤11.92</m:t>
                    </m:r>
                  </m:oMath>
                </a14:m>
                <a:endParaRPr lang="en-US" altLang="ko-KR" b="0"/>
              </a:p>
              <a:p>
                <a:pPr lvl="2"/>
                <a:r>
                  <a:rPr lang="ko-KR" altLang="en-US"/>
                  <a:t>앞면이 나오는 개수는 </a:t>
                </a:r>
                <a:r>
                  <a:rPr lang="en-US" altLang="ko-KR"/>
                  <a:t>4.08</a:t>
                </a:r>
                <a:r>
                  <a:rPr lang="ko-KR" altLang="en-US"/>
                  <a:t>개 이상 </a:t>
                </a:r>
                <a:r>
                  <a:rPr lang="en-US" altLang="ko-KR"/>
                  <a:t>11.92</a:t>
                </a:r>
                <a:r>
                  <a:rPr lang="ko-KR" altLang="en-US"/>
                  <a:t>개 이하라고 예언 </a:t>
                </a:r>
                <a:endParaRPr lang="en-US" altLang="ko-KR"/>
              </a:p>
              <a:p>
                <a:pPr lvl="2"/>
                <a:r>
                  <a:rPr lang="en-US" altLang="ko-KR" b="0"/>
                  <a:t>N=16</a:t>
                </a:r>
                <a:r>
                  <a:rPr lang="ko-KR" altLang="en-US" b="0"/>
                  <a:t>이라는 상황에서 </a:t>
                </a:r>
                <a:r>
                  <a:rPr lang="ko-KR" altLang="en-US"/>
                  <a:t>앞면의 </a:t>
                </a:r>
                <a:r>
                  <a:rPr lang="en-US" altLang="ko-KR"/>
                  <a:t>10</a:t>
                </a:r>
                <a:r>
                  <a:rPr lang="ko-KR" altLang="en-US"/>
                  <a:t>개 예측은 충분히 가능성이 있는 이야기 </a:t>
                </a:r>
                <a:endParaRPr lang="en-US" altLang="ko-KR"/>
              </a:p>
              <a:p>
                <a:r>
                  <a:rPr lang="ko-KR" altLang="en-US"/>
                  <a:t>같은 방법으로 </a:t>
                </a:r>
                <a:r>
                  <a:rPr lang="en-US" altLang="ko-KR"/>
                  <a:t>36</a:t>
                </a:r>
                <a:r>
                  <a:rPr lang="ko-KR" altLang="en-US"/>
                  <a:t>개의 동전을 계산하면 </a:t>
                </a:r>
                <a:endParaRPr lang="en-US" altLang="ko-KR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12.12≤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≤23.88</m:t>
                    </m:r>
                  </m:oMath>
                </a14:m>
                <a:endParaRPr lang="en-US" altLang="ko-KR" b="0"/>
              </a:p>
              <a:p>
                <a:pPr lvl="1"/>
                <a:r>
                  <a:rPr lang="en-US" altLang="ko-KR" b="0"/>
                  <a:t>N</a:t>
                </a:r>
                <a:r>
                  <a:rPr lang="ko-KR" altLang="en-US" b="0"/>
                  <a:t>이 </a:t>
                </a:r>
                <a:r>
                  <a:rPr lang="en-US" altLang="ko-KR" b="0"/>
                  <a:t>36</a:t>
                </a:r>
                <a:r>
                  <a:rPr lang="ko-KR" altLang="en-US" b="0"/>
                  <a:t>이라고 하면 현실에서 관측된 데이터 </a:t>
                </a:r>
                <a:r>
                  <a:rPr lang="en-US" altLang="ko-KR" b="0"/>
                  <a:t>10</a:t>
                </a:r>
                <a:r>
                  <a:rPr lang="ko-KR" altLang="en-US" b="0"/>
                  <a:t>은 예상할 수 없는 예상외의 수치 </a:t>
                </a:r>
                <a:endParaRPr lang="en-US" altLang="ko-KR" b="0"/>
              </a:p>
              <a:p>
                <a:pPr lvl="1"/>
                <a:endParaRPr lang="en-US" altLang="ko-KR"/>
              </a:p>
              <a:p>
                <a:r>
                  <a:rPr lang="ko-KR" altLang="en-US"/>
                  <a:t>이 때 가설 </a:t>
                </a:r>
                <a:r>
                  <a:rPr lang="en-US" altLang="ko-KR"/>
                  <a:t>N=36</a:t>
                </a:r>
                <a:r>
                  <a:rPr lang="ko-KR" altLang="en-US"/>
                  <a:t>을 타당하지 않다고 보고 버려버린다</a:t>
                </a:r>
                <a:r>
                  <a:rPr lang="en-US" altLang="ko-KR"/>
                  <a:t>. </a:t>
                </a:r>
                <a:r>
                  <a:rPr lang="ko-KR" altLang="en-US"/>
                  <a:t>이를 통계학에서는 </a:t>
                </a:r>
                <a:r>
                  <a:rPr lang="en-US" altLang="ko-KR"/>
                  <a:t>'</a:t>
                </a:r>
                <a:r>
                  <a:rPr lang="ko-KR" altLang="en-US"/>
                  <a:t>가설을 기각한다</a:t>
                </a:r>
                <a:r>
                  <a:rPr lang="en-US" altLang="ko-KR"/>
                  <a:t>.'</a:t>
                </a:r>
                <a:r>
                  <a:rPr lang="ko-KR" altLang="en-US"/>
                  <a:t>라고 한다</a:t>
                </a:r>
                <a:r>
                  <a:rPr lang="en-US" altLang="ko-KR"/>
                  <a:t>. </a:t>
                </a:r>
                <a:endParaRPr lang="en-US" altLang="ko-KR" b="0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9F01EF5F-6C1B-44CE-BDB6-BDA07C6AD8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7450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0C52479-9620-48BC-A73F-D1D3790B0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 </a:t>
            </a:r>
            <a:r>
              <a:rPr lang="en-US" altLang="ko-KR"/>
              <a:t>- </a:t>
            </a:r>
            <a:r>
              <a:rPr lang="ko-KR" altLang="en-US"/>
              <a:t>가설검정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708ABB1-95B2-4566-98BC-6DE394F922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C950E779-B16F-4B97-A7B5-C1232A43A0AF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가설검정의 개념 </a:t>
                </a:r>
                <a:endParaRPr lang="en-US" altLang="ko-KR"/>
              </a:p>
              <a:p>
                <a:pPr lvl="1"/>
                <a:r>
                  <a:rPr lang="ko-KR" altLang="en-US"/>
                  <a:t>정규분포를 하고 있는 </a:t>
                </a:r>
                <a:r>
                  <a:rPr lang="en-US" altLang="ko-KR"/>
                  <a:t>(</a:t>
                </a:r>
                <a:r>
                  <a:rPr lang="ko-KR" altLang="en-US"/>
                  <a:t>또는 정규분포에 가까운</a:t>
                </a:r>
                <a:r>
                  <a:rPr lang="en-US" altLang="ko-KR"/>
                  <a:t>) </a:t>
                </a:r>
                <a:r>
                  <a:rPr lang="ko-KR" altLang="en-US">
                    <a:solidFill>
                      <a:srgbClr val="FF0000"/>
                    </a:solidFill>
                  </a:rPr>
                  <a:t>모집단의 모수에서 그 모수가 어떤 수치인지를 추측</a:t>
                </a:r>
                <a:r>
                  <a:rPr lang="ko-KR" altLang="en-US"/>
                  <a:t>하는 가설검정은 다음과 같이 계산하면 된다</a:t>
                </a:r>
                <a:r>
                  <a:rPr lang="en-US" altLang="ko-KR"/>
                  <a:t>. </a:t>
                </a:r>
                <a:r>
                  <a:rPr lang="ko-KR" altLang="en-US"/>
                  <a:t>그 모수의 모집단이 정규분포하고</a:t>
                </a:r>
                <a:r>
                  <a:rPr lang="en-US" altLang="ko-KR"/>
                  <a:t>, </a:t>
                </a:r>
                <a:r>
                  <a:rPr lang="ko-KR" altLang="en-US"/>
                  <a:t>그 평균값을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표</m:t>
                    </m:r>
                  </m:oMath>
                </a14:m>
                <a:r>
                  <a:rPr lang="ko-KR" altLang="en-US"/>
                  <a:t>준편차를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로</m:t>
                    </m:r>
                  </m:oMath>
                </a14:m>
                <a:r>
                  <a:rPr lang="ko-KR" altLang="en-US"/>
                  <a:t> 했을 때</a:t>
                </a:r>
                <a:r>
                  <a:rPr lang="en-US" altLang="ko-KR"/>
                  <a:t>, </a:t>
                </a:r>
                <a:r>
                  <a:rPr lang="ko-KR" altLang="en-US"/>
                  <a:t>관측된 데이터 </a:t>
                </a:r>
                <a:r>
                  <a:rPr lang="en-US" altLang="ko-KR"/>
                  <a:t>x</a:t>
                </a:r>
                <a:r>
                  <a:rPr lang="ko-KR" altLang="en-US"/>
                  <a:t>에 대한 부등식 </a:t>
                </a:r>
                <a:endParaRPr lang="en-US" altLang="ko-KR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−1.96≤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≤ +1.96</m:t>
                    </m:r>
                  </m:oMath>
                </a14:m>
                <a:endParaRPr lang="en-US" altLang="ko-KR" b="0"/>
              </a:p>
              <a:p>
                <a:pPr lvl="1"/>
                <a:r>
                  <a:rPr lang="ko-KR" altLang="en-US"/>
                  <a:t>이 부등호가 성립하면 가설을 채택한다</a:t>
                </a:r>
                <a:r>
                  <a:rPr lang="en-US" altLang="ko-KR"/>
                  <a:t>.(</a:t>
                </a:r>
                <a:r>
                  <a:rPr lang="ko-KR" altLang="en-US"/>
                  <a:t>기각하지 않는다</a:t>
                </a:r>
                <a:r>
                  <a:rPr lang="en-US" altLang="ko-KR"/>
                  <a:t>.) </a:t>
                </a:r>
                <a:r>
                  <a:rPr lang="ko-KR" altLang="en-US"/>
                  <a:t>그리고 성립하지 않으면 가설을 기각한다</a:t>
                </a:r>
                <a:r>
                  <a:rPr lang="en-US" altLang="ko-KR"/>
                  <a:t>. </a:t>
                </a:r>
              </a:p>
              <a:p>
                <a:pPr lvl="1"/>
                <a:endParaRPr lang="en-US" altLang="ko-KR"/>
              </a:p>
              <a:p>
                <a:r>
                  <a:rPr lang="ko-KR" altLang="en-US"/>
                  <a:t>연습 </a:t>
                </a:r>
                <a:endParaRPr lang="en-US" altLang="ko-KR"/>
              </a:p>
              <a:p>
                <a:pPr lvl="1"/>
                <a:r>
                  <a:rPr lang="en-US" altLang="ko-KR"/>
                  <a:t>N</a:t>
                </a:r>
                <a:r>
                  <a:rPr lang="ko-KR" altLang="en-US"/>
                  <a:t>개의 동전을 던져서 앞면이 </a:t>
                </a:r>
                <a:r>
                  <a:rPr lang="en-US" altLang="ko-KR"/>
                  <a:t>57</a:t>
                </a:r>
                <a:r>
                  <a:rPr lang="ko-KR" altLang="en-US"/>
                  <a:t>개 나왔을 때 가설 </a:t>
                </a:r>
                <a:r>
                  <a:rPr lang="en-US" altLang="ko-KR"/>
                  <a:t>N=100</a:t>
                </a:r>
                <a:r>
                  <a:rPr lang="ko-KR" altLang="en-US"/>
                  <a:t>개가 기각되는가 아닌가 계산하시요</a:t>
                </a:r>
                <a:r>
                  <a:rPr lang="en-US" altLang="ko-KR"/>
                  <a:t>. </a:t>
                </a:r>
                <a:endParaRPr lang="ko-KR" altLang="en-US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C950E779-B16F-4B97-A7B5-C1232A43A0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4177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A6A8D1A-FB8F-4F31-95DD-0E513A419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수학기초 </a:t>
            </a:r>
            <a:r>
              <a:rPr lang="en-US" altLang="ko-KR"/>
              <a:t>- </a:t>
            </a:r>
            <a:r>
              <a:rPr lang="ko-KR" altLang="en-US"/>
              <a:t>귀무가설</a:t>
            </a:r>
            <a:r>
              <a:rPr lang="en-US" altLang="ko-KR"/>
              <a:t>, </a:t>
            </a:r>
            <a:r>
              <a:rPr lang="ko-KR" altLang="en-US"/>
              <a:t>대립가설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4E166A5-77BF-45B2-A54F-DE829A8CE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998A3275-7E84-4A83-AE70-881D91EBB738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ko-KR" altLang="en-US"/>
                  <a:t>귀무가설</a:t>
                </a:r>
                <a:r>
                  <a:rPr lang="en-US" altLang="ko-KR"/>
                  <a:t>(Null Hypothesis)</a:t>
                </a:r>
              </a:p>
              <a:p>
                <a:pPr lvl="1"/>
                <a:r>
                  <a:rPr lang="ko-KR" altLang="en-US"/>
                  <a:t>통계에서의 가설 검정은 측정된 두 현상 간에 관련이 없다는 귀무가설</a:t>
                </a:r>
                <a:r>
                  <a:rPr lang="en-US" altLang="ko-KR"/>
                  <a:t>(Null Hypothesis,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로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표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시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/>
              </a:p>
              <a:p>
                <a:pPr lvl="1"/>
                <a:r>
                  <a:rPr lang="en-US" altLang="ko-KR"/>
                  <a:t>'</a:t>
                </a:r>
                <a:r>
                  <a:rPr lang="ko-KR" altLang="en-US"/>
                  <a:t>관련이 없다</a:t>
                </a:r>
                <a:r>
                  <a:rPr lang="en-US" altLang="ko-KR"/>
                  <a:t>'</a:t>
                </a:r>
                <a:r>
                  <a:rPr lang="ko-KR" altLang="en-US"/>
                  <a:t>라는 형태의 가설</a:t>
                </a:r>
                <a:endParaRPr lang="en-US" altLang="ko-KR"/>
              </a:p>
              <a:p>
                <a:pPr lvl="1"/>
                <a:r>
                  <a:rPr lang="ko-KR" altLang="en-US"/>
                  <a:t>두 변수가 독립이다</a:t>
                </a:r>
                <a:r>
                  <a:rPr lang="en-US" altLang="ko-KR"/>
                  <a:t>. </a:t>
                </a:r>
                <a:r>
                  <a:rPr lang="ko-KR" altLang="en-US"/>
                  <a:t>두 변수의 평균에 차이가 없다</a:t>
                </a:r>
                <a:r>
                  <a:rPr lang="en-US" altLang="ko-KR"/>
                  <a:t>. </a:t>
                </a:r>
                <a:r>
                  <a:rPr lang="ko-KR" altLang="en-US"/>
                  <a:t>동전을 던졌을 때 앞면이 나올 확률과 뒷면이 나올 확률에 차이가 없다</a:t>
                </a:r>
                <a:r>
                  <a:rPr lang="en-US" altLang="ko-KR"/>
                  <a:t>. </a:t>
                </a:r>
                <a:r>
                  <a:rPr lang="ko-KR" altLang="en-US"/>
                  <a:t>특정 약이 질병 치료에 효과가 없다</a:t>
                </a:r>
                <a:r>
                  <a:rPr lang="en-US" altLang="ko-KR"/>
                  <a:t>. </a:t>
                </a:r>
                <a:r>
                  <a:rPr lang="ko-KR" altLang="en-US"/>
                  <a:t>올해 제품의 생산량과 작년의 생산량이 같다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법정으로 비유하면 증거 불충분</a:t>
                </a:r>
                <a:r>
                  <a:rPr lang="en-US" altLang="ko-KR"/>
                  <a:t>. </a:t>
                </a:r>
                <a:r>
                  <a:rPr lang="ko-KR" altLang="en-US"/>
                  <a:t>무죄추정의 원칙</a:t>
                </a:r>
                <a:endParaRPr lang="en-US" altLang="ko-KR"/>
              </a:p>
              <a:p>
                <a:r>
                  <a:rPr lang="ko-KR" altLang="en-US"/>
                  <a:t>대립가설</a:t>
                </a:r>
                <a:r>
                  <a:rPr lang="en-US" altLang="ko-KR"/>
                  <a:t>(Alternative Hypothesis)</a:t>
                </a:r>
              </a:p>
              <a:p>
                <a:pPr lvl="1"/>
                <a:r>
                  <a:rPr lang="ko-KR" altLang="en-US"/>
                  <a:t>두 현상간에 </a:t>
                </a:r>
                <a:r>
                  <a:rPr lang="en-US" altLang="ko-KR"/>
                  <a:t>'</a:t>
                </a:r>
                <a:r>
                  <a:rPr lang="ko-KR" altLang="en-US"/>
                  <a:t>관련이 있다</a:t>
                </a:r>
                <a:r>
                  <a:rPr lang="en-US" altLang="ko-KR"/>
                  <a:t>'</a:t>
                </a:r>
                <a:r>
                  <a:rPr lang="ko-KR" altLang="en-US"/>
                  <a:t>라고 보는 것으로 연구자가 알아보고자 하는 가설인 대립가설</a:t>
                </a:r>
                <a:r>
                  <a:rPr lang="en-US" altLang="ko-KR"/>
                  <a:t>(Alternative Hypothesis;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/>
                  <a:t>로 표시</a:t>
                </a:r>
                <a:r>
                  <a:rPr lang="en-US" altLang="ko-KR"/>
                  <a:t>)</a:t>
                </a:r>
              </a:p>
              <a:p>
                <a:pPr lvl="1"/>
                <a:r>
                  <a:rPr lang="ko-KR" altLang="en-US"/>
                  <a:t>두 변수가 독립이 아니다</a:t>
                </a:r>
                <a:r>
                  <a:rPr lang="en-US" altLang="ko-KR"/>
                  <a:t>. </a:t>
                </a:r>
                <a:r>
                  <a:rPr lang="ko-KR" altLang="en-US"/>
                  <a:t>두 변수의 평균에 차이가 있다</a:t>
                </a:r>
                <a:r>
                  <a:rPr lang="en-US" altLang="ko-KR"/>
                  <a:t>. </a:t>
                </a:r>
                <a:r>
                  <a:rPr lang="ko-KR" altLang="en-US"/>
                  <a:t>동전의 앞면이 나올 확률이 동전의 뒷면이 나올 확률과 다르다</a:t>
                </a:r>
                <a:r>
                  <a:rPr lang="en-US" altLang="ko-KR"/>
                  <a:t>. </a:t>
                </a:r>
                <a:r>
                  <a:rPr lang="ko-KR" altLang="en-US"/>
                  <a:t>특정 약</a:t>
                </a:r>
                <a:r>
                  <a:rPr lang="en-US" altLang="ko-KR"/>
                  <a:t>]</a:t>
                </a:r>
                <a:r>
                  <a:rPr lang="ko-KR" altLang="en-US"/>
                  <a:t>이 질병 치료에 효과가 있다</a:t>
                </a:r>
                <a:r>
                  <a:rPr lang="en-US" altLang="ko-KR"/>
                  <a:t>. </a:t>
                </a:r>
                <a:r>
                  <a:rPr lang="ko-KR" altLang="en-US"/>
                  <a:t>올해 제품의 생산량과 작년의 생산량이 다르다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대립가설은 같지 않다</a:t>
                </a:r>
                <a:r>
                  <a:rPr lang="en-US" altLang="ko-KR"/>
                  <a:t>. </a:t>
                </a:r>
                <a:r>
                  <a:rPr lang="ko-KR" altLang="en-US"/>
                  <a:t>작다</a:t>
                </a:r>
                <a:r>
                  <a:rPr lang="en-US" altLang="ko-KR"/>
                  <a:t>. </a:t>
                </a:r>
                <a:r>
                  <a:rPr lang="ko-KR" altLang="en-US"/>
                  <a:t>크다 세 가지 형태로 나타낼 수 있다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대립가설은 귀무가설하고 다르게 피고가 유죄라고 판단 </a:t>
                </a:r>
                <a:endParaRPr lang="en-US" altLang="ko-KR"/>
              </a:p>
              <a:p>
                <a:r>
                  <a:rPr lang="ko-KR" altLang="en-US"/>
                  <a:t>제 </a:t>
                </a:r>
                <a:r>
                  <a:rPr lang="en-US" altLang="ko-KR"/>
                  <a:t>1</a:t>
                </a:r>
                <a:r>
                  <a:rPr lang="ko-KR" altLang="en-US"/>
                  <a:t>종의 오류와 제 </a:t>
                </a:r>
                <a:r>
                  <a:rPr lang="en-US" altLang="ko-KR"/>
                  <a:t>2</a:t>
                </a:r>
                <a:r>
                  <a:rPr lang="ko-KR" altLang="en-US"/>
                  <a:t>종의 오류 </a:t>
                </a:r>
                <a:endParaRPr lang="en-US" altLang="ko-KR"/>
              </a:p>
              <a:p>
                <a:pPr lvl="1"/>
                <a:r>
                  <a:rPr lang="ko-KR" altLang="en-US"/>
                  <a:t>제 </a:t>
                </a:r>
                <a:r>
                  <a:rPr lang="en-US" altLang="ko-KR"/>
                  <a:t>1</a:t>
                </a:r>
                <a:r>
                  <a:rPr lang="ko-KR" altLang="en-US"/>
                  <a:t>종의 오류 </a:t>
                </a:r>
                <a:r>
                  <a:rPr lang="en-US" altLang="ko-KR"/>
                  <a:t>: </a:t>
                </a:r>
                <a:r>
                  <a:rPr lang="ko-KR" altLang="en-US"/>
                  <a:t>귀무가설이 옳은데도 불구하고 그것을 버려 버리는 잘못 </a:t>
                </a:r>
                <a:endParaRPr lang="en-US" altLang="ko-KR"/>
              </a:p>
              <a:p>
                <a:pPr lvl="1"/>
                <a:r>
                  <a:rPr lang="ko-KR" altLang="en-US"/>
                  <a:t>제 </a:t>
                </a:r>
                <a:r>
                  <a:rPr lang="en-US" altLang="ko-KR"/>
                  <a:t>2</a:t>
                </a:r>
                <a:r>
                  <a:rPr lang="ko-KR" altLang="en-US"/>
                  <a:t>종의 오류 </a:t>
                </a:r>
                <a:r>
                  <a:rPr lang="en-US" altLang="ko-KR"/>
                  <a:t>: </a:t>
                </a:r>
                <a:r>
                  <a:rPr lang="ko-KR" altLang="en-US"/>
                  <a:t>귀무가설이 잘못되었는데도 그것을 버리지 못한 잘못 </a:t>
                </a:r>
                <a:endParaRPr lang="en-US" altLang="ko-KR"/>
              </a:p>
              <a:p>
                <a:pPr lvl="1"/>
                <a:endParaRPr lang="en-US" altLang="ko-KR"/>
              </a:p>
              <a:p>
                <a:endParaRPr lang="ko-KR" altLang="en-US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998A3275-7E84-4A83-AE70-881D91EBB7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476" b="-4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8674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F5D4BD9-87FE-4631-ADDF-DA5916F06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 </a:t>
            </a:r>
            <a:r>
              <a:rPr lang="en-US" altLang="ko-KR"/>
              <a:t>- 1</a:t>
            </a:r>
            <a:r>
              <a:rPr lang="ko-KR" altLang="en-US"/>
              <a:t>종</a:t>
            </a:r>
            <a:r>
              <a:rPr lang="en-US" altLang="ko-KR"/>
              <a:t>, 2</a:t>
            </a:r>
            <a:r>
              <a:rPr lang="ko-KR" altLang="en-US"/>
              <a:t>종의 오류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C2494B-A622-457B-ADA7-ACB7B4D3F6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E3007472-AAA0-4F04-8436-584E19DDF341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en-US" altLang="ko-KR" b="1"/>
                  <a:t>&lt;</a:t>
                </a:r>
                <a:r>
                  <a:rPr lang="ko-KR" altLang="ko-KR" b="1"/>
                  <a:t>제</a:t>
                </a:r>
                <a:r>
                  <a:rPr lang="en-US" altLang="ko-KR" b="1"/>
                  <a:t>1</a:t>
                </a:r>
                <a:r>
                  <a:rPr lang="ko-KR" altLang="ko-KR" b="1"/>
                  <a:t>종 및 제</a:t>
                </a:r>
                <a:r>
                  <a:rPr lang="en-US" altLang="ko-KR" b="1"/>
                  <a:t>2</a:t>
                </a:r>
                <a:r>
                  <a:rPr lang="ko-KR" altLang="ko-KR" b="1"/>
                  <a:t>종 오류의 예</a:t>
                </a:r>
                <a:r>
                  <a:rPr lang="en-US" altLang="ko-KR" b="1"/>
                  <a:t>&gt;</a:t>
                </a:r>
                <a:endParaRPr lang="ko-KR" altLang="ko-KR"/>
              </a:p>
              <a:p>
                <a:pPr lvl="1"/>
                <a:r>
                  <a:rPr lang="ko-KR" altLang="ko-KR"/>
                  <a:t>두 약품의 효과를 비교하는 연구에서 귀무가설과 대립가설은 다음과 같습니다</a:t>
                </a:r>
                <a:r>
                  <a:rPr lang="en-US" altLang="ko-KR"/>
                  <a:t>.</a:t>
                </a:r>
                <a:endParaRPr lang="ko-KR" altLang="ko-KR"/>
              </a:p>
              <a:p>
                <a:pPr lvl="1"/>
                <a:r>
                  <a:rPr lang="ko-KR" altLang="ko-KR"/>
                  <a:t>귀무가설</a:t>
                </a:r>
                <a:r>
                  <a:rPr lang="en-US" altLang="ko-KR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 :</m:t>
                    </m:r>
                  </m:oMath>
                </a14:m>
                <a:r>
                  <a:rPr lang="en-US" altLang="ko-KR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/>
                  <a:t> (</a:t>
                </a:r>
                <a:r>
                  <a:rPr lang="ko-KR" altLang="ko-KR"/>
                  <a:t>두 약품의 효과가 동일하다</a:t>
                </a:r>
                <a:r>
                  <a:rPr lang="en-US" altLang="ko-KR"/>
                  <a:t>.)</a:t>
                </a:r>
                <a:endParaRPr lang="ko-KR" altLang="ko-KR"/>
              </a:p>
              <a:p>
                <a:pPr lvl="1"/>
                <a:r>
                  <a:rPr lang="ko-KR" altLang="ko-KR"/>
                  <a:t>대립가설</a:t>
                </a:r>
                <a:r>
                  <a:rPr lang="en-US" altLang="ko-KR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 :</m:t>
                    </m:r>
                  </m:oMath>
                </a14:m>
                <a:r>
                  <a:rPr lang="en-US" altLang="ko-KR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/>
                  <a:t> (</a:t>
                </a:r>
                <a:r>
                  <a:rPr lang="ko-KR" altLang="ko-KR"/>
                  <a:t>두 약품의 효과가 동일하지 않다</a:t>
                </a:r>
                <a:r>
                  <a:rPr lang="en-US" altLang="ko-KR"/>
                  <a:t>.)</a:t>
                </a:r>
                <a:endParaRPr lang="ko-KR" altLang="ko-KR"/>
              </a:p>
              <a:p>
                <a:r>
                  <a:rPr lang="ko-KR" altLang="ko-KR" b="1"/>
                  <a:t>제</a:t>
                </a:r>
                <a:r>
                  <a:rPr lang="en-US" altLang="ko-KR" b="1"/>
                  <a:t>1</a:t>
                </a:r>
                <a:r>
                  <a:rPr lang="ko-KR" altLang="ko-KR" b="1"/>
                  <a:t>종 </a:t>
                </a:r>
                <a:r>
                  <a:rPr lang="ko-KR" altLang="ko-KR"/>
                  <a:t>오류</a:t>
                </a:r>
                <a:r>
                  <a:rPr lang="en-US" altLang="ko-KR"/>
                  <a:t> : </a:t>
                </a:r>
                <a:r>
                  <a:rPr lang="ko-KR" altLang="ko-KR"/>
                  <a:t>두 약품이 다르지 않지만 연구자가 귀무가설을 기각하고 두 약품이 다르다는 결론을 내리는 경</a:t>
                </a:r>
                <a:r>
                  <a:rPr lang="ko-KR" altLang="en-US"/>
                  <a:t>우 </a:t>
                </a:r>
                <a:r>
                  <a:rPr lang="ko-KR" altLang="ko-KR"/>
                  <a:t>약품의 효과가 동일한 경우</a:t>
                </a:r>
                <a:r>
                  <a:rPr lang="en-US" altLang="ko-KR"/>
                  <a:t>, </a:t>
                </a:r>
                <a:r>
                  <a:rPr lang="ko-KR" altLang="ko-KR"/>
                  <a:t>환자는 어느 약품을 복용하거나 관계 없이 동일한 수준의 효과를 얻기 때문에 연구자는 이 오류가 매우 심각한 것으로 생각하지 않을 수도 있습니다</a:t>
                </a:r>
                <a:r>
                  <a:rPr lang="en-US" altLang="ko-KR"/>
                  <a:t>.</a:t>
                </a:r>
                <a:endParaRPr lang="ko-KR" altLang="ko-KR"/>
              </a:p>
              <a:p>
                <a:r>
                  <a:rPr lang="ko-KR" altLang="ko-KR" b="1"/>
                  <a:t>제</a:t>
                </a:r>
                <a:r>
                  <a:rPr lang="en-US" altLang="ko-KR" b="1"/>
                  <a:t> 2</a:t>
                </a:r>
                <a:r>
                  <a:rPr lang="ko-KR" altLang="ko-KR" b="1"/>
                  <a:t>종 오류</a:t>
                </a:r>
                <a:r>
                  <a:rPr lang="en-US" altLang="ko-KR"/>
                  <a:t> : </a:t>
                </a:r>
                <a:r>
                  <a:rPr lang="ko-KR" altLang="ko-KR"/>
                  <a:t>제</a:t>
                </a:r>
                <a:r>
                  <a:rPr lang="en-US" altLang="ko-KR"/>
                  <a:t>2</a:t>
                </a:r>
                <a:r>
                  <a:rPr lang="ko-KR" altLang="ko-KR"/>
                  <a:t>종 오류가 발생하면 귀무가설을 기각해야 하지만 기각하지 못합니다</a:t>
                </a:r>
                <a:r>
                  <a:rPr lang="en-US" altLang="ko-KR"/>
                  <a:t>. </a:t>
                </a:r>
                <a:r>
                  <a:rPr lang="ko-KR" altLang="ko-KR"/>
                  <a:t>즉</a:t>
                </a:r>
                <a:r>
                  <a:rPr lang="en-US" altLang="ko-KR"/>
                  <a:t>, </a:t>
                </a:r>
                <a:r>
                  <a:rPr lang="ko-KR" altLang="ko-KR"/>
                  <a:t>연구자 두 약품이 실제로는 다르지만 같다는 결론이</a:t>
                </a:r>
                <a:r>
                  <a:rPr lang="en-US" altLang="ko-KR"/>
                  <a:t> 2</a:t>
                </a:r>
                <a:r>
                  <a:rPr lang="ko-KR" altLang="ko-KR"/>
                  <a:t>종 오류 때문입니다</a:t>
                </a:r>
                <a:r>
                  <a:rPr lang="en-US" altLang="ko-KR"/>
                  <a:t>. </a:t>
                </a:r>
                <a:r>
                  <a:rPr lang="ko-KR" altLang="ko-KR"/>
                  <a:t>이 오류는 효과가 더 낮은 약품이 효과가 더 높은 약품 대신 판매될 경우 큰 위험을 가져올 수 있습니다</a:t>
                </a:r>
                <a:r>
                  <a:rPr lang="en-US" altLang="ko-KR"/>
                  <a:t>.</a:t>
                </a:r>
                <a:endParaRPr lang="ko-KR" altLang="ko-KR"/>
              </a:p>
              <a:p>
                <a:endParaRPr lang="en-US" altLang="ko-KR" b="1" u="sng"/>
              </a:p>
              <a:p>
                <a:r>
                  <a:rPr lang="ko-KR" altLang="ko-KR" b="1" u="sng"/>
                  <a:t>제</a:t>
                </a:r>
                <a:r>
                  <a:rPr lang="en-US" altLang="ko-KR" b="1" u="sng"/>
                  <a:t>1</a:t>
                </a:r>
                <a:r>
                  <a:rPr lang="ko-KR" altLang="ko-KR" b="1" u="sng"/>
                  <a:t>종 오류와 제</a:t>
                </a:r>
                <a:r>
                  <a:rPr lang="en-US" altLang="ko-KR" b="1" u="sng"/>
                  <a:t>2</a:t>
                </a:r>
                <a:r>
                  <a:rPr lang="ko-KR" altLang="ko-KR" b="1" u="sng"/>
                  <a:t>종 오류는 상황에 따라서 어떤 오류를 최소화해야 실생활의 문제가 적어지는지 깊은 고민을 해야 합니다</a:t>
                </a:r>
                <a:r>
                  <a:rPr lang="en-US" altLang="ko-KR" b="1" u="sng"/>
                  <a:t>. </a:t>
                </a:r>
                <a:endParaRPr lang="ko-KR" altLang="ko-KR"/>
              </a:p>
              <a:p>
                <a:endParaRPr lang="ko-KR" altLang="en-US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E3007472-AAA0-4F04-8436-584E19DDF3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 r="-498" b="-3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9180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5BDD709-3736-4C40-B3AC-F179BED53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 </a:t>
            </a:r>
            <a:r>
              <a:rPr lang="en-US" altLang="ko-KR"/>
              <a:t>- </a:t>
            </a:r>
            <a:r>
              <a:rPr lang="ko-KR" altLang="en-US"/>
              <a:t>구간추정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5A094B4-6841-4A81-8B9D-9B32EB30E8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853D71E1-4F2C-4A83-BCF7-15C33FBED533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en-US" altLang="ko-KR"/>
                  <a:t>95% </a:t>
                </a:r>
                <a:r>
                  <a:rPr lang="ko-KR" altLang="en-US"/>
                  <a:t>예언적중구간을 이용해서 모집단의 관한 가설의 타당성을 평가하는 것을 검정이라고 하였다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/>
                  <a:t>현실에서 관측된 데이터가 예언범위에 들어가 있다면 가설을 기각하지 않지만</a:t>
                </a:r>
                <a:r>
                  <a:rPr lang="en-US" altLang="ko-KR"/>
                  <a:t>, </a:t>
                </a:r>
                <a:r>
                  <a:rPr lang="ko-KR" altLang="en-US"/>
                  <a:t>들어가 있지 않다면 가설을 버린다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/>
                  <a:t>가능한 모집단의 모수로 추정되는 구간이 들어 있는 범위을 </a:t>
                </a:r>
                <a:r>
                  <a:rPr lang="en-US" altLang="ko-KR"/>
                  <a:t>95% </a:t>
                </a:r>
                <a:r>
                  <a:rPr lang="ko-KR" altLang="en-US"/>
                  <a:t>신뢰구간이라고 하며 모수를 이러한 구간에서 추정하는 것을 구간추정이라고 한다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/>
                  <a:t>예제 </a:t>
                </a:r>
                <a:r>
                  <a:rPr lang="en-US" altLang="ko-KR"/>
                  <a:t>1.</a:t>
                </a:r>
              </a:p>
              <a:p>
                <a:pPr lvl="1"/>
                <a:r>
                  <a:rPr lang="en-US" altLang="ko-KR"/>
                  <a:t>N</a:t>
                </a:r>
                <a:r>
                  <a:rPr lang="ko-KR" altLang="en-US"/>
                  <a:t>개의 동전을 던지는 실험을 하여 앞면이 </a:t>
                </a:r>
                <a:r>
                  <a:rPr lang="en-US" altLang="ko-KR"/>
                  <a:t>10</a:t>
                </a:r>
                <a:r>
                  <a:rPr lang="ko-KR" altLang="en-US"/>
                  <a:t>개 나왔다는 결과만을 알고 있다고 하면</a:t>
                </a:r>
                <a:r>
                  <a:rPr lang="en-US" altLang="ko-KR"/>
                  <a:t>, </a:t>
                </a:r>
                <a:r>
                  <a:rPr lang="ko-KR" altLang="en-US"/>
                  <a:t>던진 개수를 </a:t>
                </a:r>
                <a:r>
                  <a:rPr lang="en-US" altLang="ko-KR"/>
                  <a:t>N</a:t>
                </a:r>
                <a:r>
                  <a:rPr lang="ko-KR" altLang="en-US"/>
                  <a:t>이라고 생각할 수 있는 것은 몇개에서 몇 개 까지일까</a:t>
                </a:r>
                <a:r>
                  <a:rPr lang="en-US" altLang="ko-KR"/>
                  <a:t>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−1.96≤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≤ +1.96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성립하는 </a:t>
                </a:r>
                <a:r>
                  <a:rPr lang="en-US" altLang="ko-KR"/>
                  <a:t>N</a:t>
                </a:r>
                <a:r>
                  <a:rPr lang="ko-KR" altLang="en-US"/>
                  <a:t>은 기각하지 않는다</a:t>
                </a:r>
                <a:r>
                  <a:rPr lang="en-US" altLang="ko-KR"/>
                  <a:t>. </a:t>
                </a:r>
                <a:r>
                  <a:rPr lang="ko-KR" altLang="en-US"/>
                  <a:t>그러나 성립하지 않은 </a:t>
                </a:r>
                <a:r>
                  <a:rPr lang="en-US" altLang="ko-KR"/>
                  <a:t>N</a:t>
                </a:r>
                <a:r>
                  <a:rPr lang="ko-KR" altLang="en-US"/>
                  <a:t>은 기각한다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en-US" altLang="ko-KR"/>
                  <a:t>z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10−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이다</a:t>
                </a:r>
                <a:r>
                  <a:rPr lang="en-US" altLang="ko-KR"/>
                  <a:t>. </a:t>
                </a:r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853D71E1-4F2C-4A83-BCF7-15C33FBED5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 r="-4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9240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1067AA0-EC9C-48AF-8EC9-361041482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알로써 풀기 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7AE3F3-846A-43F2-A91D-D810D366FA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0F6B1E3-8BBA-4FA0-8BF3-A682AA3D136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R </a:t>
            </a:r>
            <a:r>
              <a:rPr lang="ko-KR" altLang="en-US"/>
              <a:t>코드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N</a:t>
            </a:r>
            <a:r>
              <a:rPr lang="ko-KR" altLang="en-US"/>
              <a:t>개의 동전을 던져서 </a:t>
            </a:r>
            <a:r>
              <a:rPr lang="en-US" altLang="ko-KR"/>
              <a:t>10</a:t>
            </a:r>
            <a:r>
              <a:rPr lang="ko-KR" altLang="en-US"/>
              <a:t>개가 앞면이 될 때</a:t>
            </a:r>
            <a:r>
              <a:rPr lang="en-US" altLang="ko-KR"/>
              <a:t>, N</a:t>
            </a:r>
            <a:r>
              <a:rPr lang="ko-KR" altLang="en-US"/>
              <a:t>의 </a:t>
            </a:r>
            <a:r>
              <a:rPr lang="en-US" altLang="ko-KR"/>
              <a:t>95% </a:t>
            </a:r>
            <a:r>
              <a:rPr lang="ko-KR" altLang="en-US"/>
              <a:t>신뢰구간은 </a:t>
            </a:r>
            <a:r>
              <a:rPr lang="en-US" altLang="ko-KR"/>
              <a:t>R</a:t>
            </a:r>
            <a:r>
              <a:rPr lang="ko-KR" altLang="en-US"/>
              <a:t>의 결과처럼 </a:t>
            </a:r>
            <a:r>
              <a:rPr lang="en-US" altLang="ko-KR"/>
              <a:t>13~30</a:t>
            </a:r>
            <a:r>
              <a:rPr lang="ko-KR" altLang="en-US"/>
              <a:t>까지 이다</a:t>
            </a:r>
            <a:r>
              <a:rPr lang="en-US" altLang="ko-KR"/>
              <a:t>. </a:t>
            </a:r>
            <a:r>
              <a:rPr lang="ko-KR" altLang="en-US"/>
              <a:t> </a:t>
            </a:r>
            <a:endParaRPr lang="en-US" altLang="ko-KR"/>
          </a:p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E2F60F-7C95-46BF-84AD-15614685BD45}"/>
              </a:ext>
            </a:extLst>
          </p:cNvPr>
          <p:cNvSpPr txBox="1"/>
          <p:nvPr/>
        </p:nvSpPr>
        <p:spPr>
          <a:xfrm>
            <a:off x="1064028" y="1654232"/>
            <a:ext cx="477150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# coin</a:t>
            </a:r>
            <a:r>
              <a:rPr lang="ko-KR" altLang="en-US" sz="1400"/>
              <a:t>이라는 데이터프레임 생성 </a:t>
            </a:r>
            <a:endParaRPr lang="en-US" altLang="ko-KR" sz="1400"/>
          </a:p>
          <a:p>
            <a:r>
              <a:rPr lang="en-US" altLang="ko-KR" sz="1400"/>
              <a:t>coin &lt;- data.frame(x=c(10:34))</a:t>
            </a:r>
          </a:p>
          <a:p>
            <a:endParaRPr lang="en-US" altLang="ko-KR" sz="1400"/>
          </a:p>
          <a:p>
            <a:r>
              <a:rPr lang="en-US" altLang="ko-KR" sz="1400"/>
              <a:t># </a:t>
            </a:r>
            <a:r>
              <a:rPr lang="ko-KR" altLang="en-US" sz="1400"/>
              <a:t>구간설정을 하기 위한 함수 설정</a:t>
            </a:r>
            <a:endParaRPr lang="en-US" altLang="ko-KR" sz="1400"/>
          </a:p>
          <a:p>
            <a:r>
              <a:rPr lang="en-US" altLang="ko-KR" sz="1400"/>
              <a:t>coin_func &lt;- function(x){</a:t>
            </a:r>
          </a:p>
          <a:p>
            <a:r>
              <a:rPr lang="en-US" altLang="ko-KR" sz="1400"/>
              <a:t>  return ((10-x/2)/(sqrt(x)/2))</a:t>
            </a:r>
          </a:p>
          <a:p>
            <a:r>
              <a:rPr lang="en-US" altLang="ko-KR" sz="1400"/>
              <a:t>}</a:t>
            </a:r>
          </a:p>
          <a:p>
            <a:endParaRPr lang="en-US" altLang="ko-KR" sz="1400"/>
          </a:p>
          <a:p>
            <a:endParaRPr lang="en-US" altLang="ko-KR" sz="1400"/>
          </a:p>
          <a:p>
            <a:r>
              <a:rPr lang="en-US" altLang="ko-KR" sz="1400"/>
              <a:t># apply </a:t>
            </a:r>
            <a:r>
              <a:rPr lang="ko-KR" altLang="en-US" sz="1400"/>
              <a:t>계열의 함수를 사용하여 적용 </a:t>
            </a:r>
            <a:endParaRPr lang="en-US" altLang="ko-KR" sz="1400"/>
          </a:p>
          <a:p>
            <a:r>
              <a:rPr lang="en-US" altLang="ko-KR" sz="1400"/>
              <a:t>coin['rt'] &lt;- apply(coin, 2, coin_func)</a:t>
            </a:r>
          </a:p>
          <a:p>
            <a:endParaRPr lang="en-US" altLang="ko-KR" sz="1400"/>
          </a:p>
          <a:p>
            <a:r>
              <a:rPr lang="en-US" altLang="ko-KR" sz="1400"/>
              <a:t># </a:t>
            </a:r>
            <a:r>
              <a:rPr lang="ko-KR" altLang="en-US" sz="1400"/>
              <a:t>가설검정 범위 출력 </a:t>
            </a:r>
            <a:endParaRPr lang="en-US" altLang="ko-KR" sz="1400"/>
          </a:p>
          <a:p>
            <a:r>
              <a:rPr lang="en-US" altLang="ko-KR" sz="1400"/>
              <a:t>coin[coin$rt &gt;= -1.96 &amp; coin$rt &lt;= 1.96,]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6148977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45E54BB-8E04-4D0A-8120-5A5A7E2A9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 </a:t>
            </a:r>
            <a:r>
              <a:rPr lang="en-US" altLang="ko-KR"/>
              <a:t>-</a:t>
            </a:r>
            <a:r>
              <a:rPr lang="ko-KR" altLang="en-US"/>
              <a:t> 신뢰구간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8C6DD88-1BA0-4E7C-8F16-FC7E63864E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5FAC46CB-8DA3-4F11-A19D-3F4F4F5894C2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신뢰구간 </a:t>
                </a:r>
                <a:r>
                  <a:rPr lang="en-US" altLang="ko-KR"/>
                  <a:t>95%</a:t>
                </a:r>
                <a:r>
                  <a:rPr lang="ko-KR" altLang="en-US"/>
                  <a:t>가 의미하는 것 </a:t>
                </a:r>
                <a:endParaRPr lang="en-US" altLang="ko-KR"/>
              </a:p>
              <a:p>
                <a:pPr lvl="1"/>
                <a:r>
                  <a:rPr lang="en-US" altLang="ko-KR"/>
                  <a:t>95% </a:t>
                </a:r>
                <a:r>
                  <a:rPr lang="ko-KR" altLang="en-US"/>
                  <a:t>예언적중구간일 때 </a:t>
                </a:r>
                <a:r>
                  <a:rPr lang="en-US" altLang="ko-KR"/>
                  <a:t>95%</a:t>
                </a:r>
                <a:r>
                  <a:rPr lang="ko-KR" altLang="en-US"/>
                  <a:t>라는 것은 분명히 </a:t>
                </a:r>
                <a:r>
                  <a:rPr lang="en-US" altLang="ko-KR"/>
                  <a:t>95%</a:t>
                </a:r>
                <a:r>
                  <a:rPr lang="ko-KR" altLang="en-US"/>
                  <a:t>의 데이터가 그 구간에 들어있다 라는 것을 의미 </a:t>
                </a:r>
                <a:endParaRPr lang="en-US" altLang="ko-KR"/>
              </a:p>
              <a:p>
                <a:pPr lvl="1"/>
                <a:r>
                  <a:rPr lang="ko-KR" altLang="en-US"/>
                  <a:t>하지만 앞면이 나온 개수가 </a:t>
                </a:r>
                <a:r>
                  <a:rPr lang="en-US" altLang="ko-KR"/>
                  <a:t>10</a:t>
                </a:r>
                <a:r>
                  <a:rPr lang="ko-KR" altLang="en-US"/>
                  <a:t>개로 관측될 때</a:t>
                </a:r>
                <a:r>
                  <a:rPr lang="en-US" altLang="ko-KR"/>
                  <a:t>, </a:t>
                </a:r>
                <a:r>
                  <a:rPr lang="ko-KR" altLang="en-US"/>
                  <a:t>모수 </a:t>
                </a:r>
                <a:r>
                  <a:rPr lang="en-US" altLang="ko-KR"/>
                  <a:t>N</a:t>
                </a:r>
                <a:r>
                  <a:rPr lang="ko-KR" altLang="en-US"/>
                  <a:t>이 </a:t>
                </a:r>
                <a:r>
                  <a:rPr lang="en-US" altLang="ko-KR"/>
                  <a:t>95%</a:t>
                </a:r>
                <a:r>
                  <a:rPr lang="ko-KR" altLang="en-US"/>
                  <a:t>의 확률로 이 범위</a:t>
                </a:r>
                <a:r>
                  <a:rPr lang="en-US" altLang="ko-KR"/>
                  <a:t>(13~30)</a:t>
                </a:r>
                <a:r>
                  <a:rPr lang="ko-KR" altLang="en-US"/>
                  <a:t>에 들어간다라는 의미는 아님</a:t>
                </a:r>
                <a:endParaRPr lang="en-US" altLang="ko-KR"/>
              </a:p>
              <a:p>
                <a:pPr lvl="1"/>
                <a:r>
                  <a:rPr lang="ko-KR" altLang="en-US"/>
                  <a:t>동전 </a:t>
                </a:r>
                <a:r>
                  <a:rPr lang="en-US" altLang="ko-KR"/>
                  <a:t>N</a:t>
                </a:r>
                <a:r>
                  <a:rPr lang="ko-KR" altLang="en-US"/>
                  <a:t>개의 던져서 </a:t>
                </a:r>
                <a:r>
                  <a:rPr lang="en-US" altLang="ko-KR"/>
                  <a:t>x</a:t>
                </a:r>
                <a:r>
                  <a:rPr lang="ko-KR" altLang="en-US"/>
                  <a:t>개가 앞면이 된 경우</a:t>
                </a:r>
                <a:r>
                  <a:rPr lang="en-US" altLang="ko-KR"/>
                  <a:t>, </a:t>
                </a:r>
                <a:r>
                  <a:rPr lang="ko-KR" altLang="en-US"/>
                  <a:t>이 </a:t>
                </a:r>
                <a:r>
                  <a:rPr lang="en-US" altLang="ko-KR"/>
                  <a:t>x</a:t>
                </a:r>
                <a:r>
                  <a:rPr lang="ko-KR" altLang="en-US"/>
                  <a:t>와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ko-KR" altLang="en-US" i="1">
                        <a:latin typeface="Cambria Math" panose="02040503050406030204" pitchFamily="18" charset="0"/>
                      </a:rPr>
                      <m:t>로</m:t>
                    </m:r>
                  </m:oMath>
                </a14:m>
                <a:r>
                  <a:rPr lang="ko-KR" altLang="en-US"/>
                  <a:t> 부터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ko-KR" altLang="en-US"/>
                  <a:t> 로 계산한 </a:t>
                </a:r>
                <a:r>
                  <a:rPr lang="en-US" altLang="ko-KR"/>
                  <a:t>z</a:t>
                </a:r>
                <a:r>
                  <a:rPr lang="ko-KR" altLang="en-US"/>
                  <a:t>가 부등식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−1.96≤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≤ +1.96</m:t>
                    </m:r>
                  </m:oMath>
                </a14:m>
                <a:r>
                  <a:rPr lang="ko-KR" altLang="en-US"/>
                  <a:t>을 만족할 확률은 </a:t>
                </a:r>
                <a:r>
                  <a:rPr lang="en-US" altLang="ko-KR"/>
                  <a:t>0.95</a:t>
                </a:r>
                <a:r>
                  <a:rPr lang="ko-KR" altLang="en-US"/>
                  <a:t>이다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en-US" altLang="ko-KR"/>
                  <a:t>x</a:t>
                </a:r>
                <a:r>
                  <a:rPr lang="ko-KR" altLang="en-US"/>
                  <a:t>를 관측하고 그 </a:t>
                </a:r>
                <a:r>
                  <a:rPr lang="en-US" altLang="ko-KR"/>
                  <a:t>x</a:t>
                </a:r>
                <a:r>
                  <a:rPr lang="ko-KR" altLang="en-US"/>
                  <a:t>에서 </a:t>
                </a:r>
                <a:r>
                  <a:rPr lang="en-US" altLang="ko-KR"/>
                  <a:t>z</a:t>
                </a:r>
                <a:r>
                  <a:rPr lang="ko-KR" altLang="en-US"/>
                  <a:t>를 계산해서 </a:t>
                </a:r>
                <a:r>
                  <a:rPr lang="en-US" altLang="ko-KR"/>
                  <a:t>N</a:t>
                </a:r>
                <a:r>
                  <a:rPr lang="ko-KR" altLang="en-US"/>
                  <a:t>을 기각해 가는 작업 한 경우</a:t>
                </a:r>
                <a:r>
                  <a:rPr lang="en-US" altLang="ko-KR"/>
                  <a:t>, </a:t>
                </a:r>
                <a:r>
                  <a:rPr lang="ko-KR" altLang="en-US"/>
                  <a:t>정말 올바른 개수 </a:t>
                </a:r>
                <a:r>
                  <a:rPr lang="en-US" altLang="ko-KR"/>
                  <a:t>N</a:t>
                </a:r>
                <a:r>
                  <a:rPr lang="ko-KR" altLang="en-US"/>
                  <a:t>이 남을 확률은 각각의 관측값 </a:t>
                </a:r>
                <a:r>
                  <a:rPr lang="en-US" altLang="ko-KR"/>
                  <a:t>x</a:t>
                </a:r>
                <a:r>
                  <a:rPr lang="ko-KR" altLang="en-US"/>
                  <a:t>에 대해서 모두 </a:t>
                </a:r>
                <a:r>
                  <a:rPr lang="en-US" altLang="ko-KR"/>
                  <a:t>0.95</a:t>
                </a:r>
                <a:r>
                  <a:rPr lang="ko-KR" altLang="en-US"/>
                  <a:t>가 될 것이다</a:t>
                </a:r>
                <a:r>
                  <a:rPr lang="en-US" altLang="ko-KR"/>
                  <a:t>. </a:t>
                </a:r>
                <a:r>
                  <a:rPr lang="ko-KR" altLang="en-US"/>
                  <a:t>그래서 어떤 관측값 </a:t>
                </a:r>
                <a:r>
                  <a:rPr lang="en-US" altLang="ko-KR"/>
                  <a:t>x</a:t>
                </a:r>
                <a:r>
                  <a:rPr lang="ko-KR" altLang="en-US"/>
                  <a:t>가 나온 경우에도 이 방법에서 </a:t>
                </a:r>
                <a:r>
                  <a:rPr lang="en-US" altLang="ko-KR"/>
                  <a:t>N</a:t>
                </a:r>
                <a:r>
                  <a:rPr lang="ko-KR" altLang="en-US"/>
                  <a:t>을 추정해 가는 과정을 반복한다면</a:t>
                </a:r>
                <a:r>
                  <a:rPr lang="en-US" altLang="ko-KR"/>
                  <a:t>, </a:t>
                </a:r>
                <a:r>
                  <a:rPr lang="ko-KR" altLang="en-US"/>
                  <a:t>그 중 </a:t>
                </a:r>
                <a:r>
                  <a:rPr lang="en-US" altLang="ko-KR"/>
                  <a:t>95%</a:t>
                </a:r>
                <a:r>
                  <a:rPr lang="ko-KR" altLang="en-US"/>
                  <a:t>의 추정 결과는 맞다는 것이 올바른 해석이다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다시 정리하면 </a:t>
                </a:r>
                <a:r>
                  <a:rPr lang="en-US" altLang="ko-KR">
                    <a:solidFill>
                      <a:srgbClr val="FF0000"/>
                    </a:solidFill>
                  </a:rPr>
                  <a:t>95%</a:t>
                </a:r>
                <a:r>
                  <a:rPr lang="ko-KR" altLang="en-US">
                    <a:solidFill>
                      <a:srgbClr val="FF0000"/>
                    </a:solidFill>
                  </a:rPr>
                  <a:t>라는 것은 구간 </a:t>
                </a:r>
                <a:r>
                  <a:rPr lang="en-US" altLang="ko-KR">
                    <a:solidFill>
                      <a:srgbClr val="FF0000"/>
                    </a:solidFill>
                  </a:rPr>
                  <a:t>13~30</a:t>
                </a:r>
                <a:r>
                  <a:rPr lang="ko-KR" altLang="en-US">
                    <a:solidFill>
                      <a:srgbClr val="FF0000"/>
                    </a:solidFill>
                  </a:rPr>
                  <a:t>에 정말 </a:t>
                </a:r>
                <a:r>
                  <a:rPr lang="en-US" altLang="ko-KR">
                    <a:solidFill>
                      <a:srgbClr val="FF0000"/>
                    </a:solidFill>
                  </a:rPr>
                  <a:t>N</a:t>
                </a:r>
                <a:r>
                  <a:rPr lang="ko-KR" altLang="en-US">
                    <a:solidFill>
                      <a:srgbClr val="FF0000"/>
                    </a:solidFill>
                  </a:rPr>
                  <a:t>으로 가능한 것이 </a:t>
                </a:r>
                <a:r>
                  <a:rPr lang="en-US" altLang="ko-KR">
                    <a:solidFill>
                      <a:srgbClr val="FF0000"/>
                    </a:solidFill>
                  </a:rPr>
                  <a:t>95%</a:t>
                </a:r>
                <a:r>
                  <a:rPr lang="ko-KR" altLang="en-US">
                    <a:solidFill>
                      <a:srgbClr val="FF0000"/>
                    </a:solidFill>
                  </a:rPr>
                  <a:t>로 들어간다라는 것이 아니라 </a:t>
                </a:r>
                <a:r>
                  <a:rPr lang="en-US" altLang="ko-KR"/>
                  <a:t>'</a:t>
                </a:r>
                <a:r>
                  <a:rPr lang="ko-KR" altLang="en-US"/>
                  <a:t>구간추정이라는 과정을 계속 실행하면</a:t>
                </a:r>
                <a:r>
                  <a:rPr lang="en-US" altLang="ko-KR"/>
                  <a:t>, </a:t>
                </a:r>
                <a:r>
                  <a:rPr lang="ko-KR" altLang="en-US"/>
                  <a:t>관측값에 대응하는 여러 구간을 구할 수 있지만</a:t>
                </a:r>
                <a:r>
                  <a:rPr lang="en-US" altLang="ko-KR"/>
                  <a:t>, </a:t>
                </a:r>
                <a:r>
                  <a:rPr lang="ko-KR" altLang="en-US"/>
                  <a:t>그 </a:t>
                </a:r>
                <a:r>
                  <a:rPr lang="en-US" altLang="ko-KR"/>
                  <a:t>100</a:t>
                </a:r>
                <a:r>
                  <a:rPr lang="ko-KR" altLang="en-US"/>
                  <a:t>번 중 </a:t>
                </a:r>
                <a:r>
                  <a:rPr lang="en-US" altLang="ko-KR"/>
                  <a:t>95</a:t>
                </a:r>
                <a:r>
                  <a:rPr lang="ko-KR" altLang="en-US"/>
                  <a:t>번은 </a:t>
                </a:r>
                <a:r>
                  <a:rPr lang="en-US" altLang="ko-KR"/>
                  <a:t>N</a:t>
                </a:r>
                <a:r>
                  <a:rPr lang="ko-KR" altLang="en-US"/>
                  <a:t>이 구해지는 구간에 들어간다</a:t>
                </a:r>
                <a:r>
                  <a:rPr lang="en-US" altLang="ko-KR"/>
                  <a:t>'</a:t>
                </a:r>
                <a:r>
                  <a:rPr lang="ko-KR" altLang="en-US"/>
                  <a:t>는 추정이 그 </a:t>
                </a:r>
                <a:r>
                  <a:rPr lang="en-US" altLang="ko-KR"/>
                  <a:t>%</a:t>
                </a:r>
                <a:r>
                  <a:rPr lang="ko-KR" altLang="en-US"/>
                  <a:t>가 된다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en-US" altLang="ko-KR">
                    <a:solidFill>
                      <a:srgbClr val="FF0000"/>
                    </a:solidFill>
                  </a:rPr>
                  <a:t>95% </a:t>
                </a:r>
                <a:r>
                  <a:rPr lang="ko-KR" altLang="en-US">
                    <a:solidFill>
                      <a:srgbClr val="FF0000"/>
                    </a:solidFill>
                  </a:rPr>
                  <a:t>신뢰구간이란</a:t>
                </a:r>
                <a:r>
                  <a:rPr lang="en-US" altLang="ko-KR">
                    <a:solidFill>
                      <a:srgbClr val="FF0000"/>
                    </a:solidFill>
                  </a:rPr>
                  <a:t>, </a:t>
                </a:r>
                <a:r>
                  <a:rPr lang="ko-KR" altLang="en-US">
                    <a:solidFill>
                      <a:srgbClr val="FF0000"/>
                    </a:solidFill>
                  </a:rPr>
                  <a:t>다양한 관측값에서 같은 방법으로 구간추정을 하면 그 중의 </a:t>
                </a:r>
                <a:r>
                  <a:rPr lang="en-US" altLang="ko-KR">
                    <a:solidFill>
                      <a:srgbClr val="FF0000"/>
                    </a:solidFill>
                  </a:rPr>
                  <a:t>95%</a:t>
                </a:r>
                <a:r>
                  <a:rPr lang="ko-KR" altLang="en-US">
                    <a:solidFill>
                      <a:srgbClr val="FF0000"/>
                    </a:solidFill>
                  </a:rPr>
                  <a:t>는 바른 모수를 포함하고 있는 구간을 말한다</a:t>
                </a:r>
                <a:r>
                  <a:rPr lang="en-US" altLang="ko-KR">
                    <a:solidFill>
                      <a:srgbClr val="FF0000"/>
                    </a:solidFill>
                  </a:rPr>
                  <a:t>.</a:t>
                </a:r>
                <a:endParaRPr lang="ko-KR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5FAC46CB-8DA3-4F11-A19D-3F4F4F589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83544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71703A2-349D-4F5C-8B82-FE558A958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 </a:t>
            </a:r>
            <a:r>
              <a:rPr lang="en-US" altLang="ko-KR"/>
              <a:t>- </a:t>
            </a:r>
            <a:r>
              <a:rPr lang="ko-KR" altLang="en-US"/>
              <a:t>신뢰구간의 이해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75D40B-C91F-4761-8E7E-1E3F39718F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2E7B1B0-867C-4713-9B44-CD95BBBAD62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신뢰구간의 이해를 돕는 다른 표현 </a:t>
            </a:r>
            <a:endParaRPr lang="en-US" altLang="ko-KR"/>
          </a:p>
          <a:p>
            <a:pPr lvl="1"/>
            <a:r>
              <a:rPr lang="ko-KR" altLang="en-US"/>
              <a:t>내가 </a:t>
            </a:r>
            <a:r>
              <a:rPr lang="en-US" altLang="ko-KR"/>
              <a:t>95% </a:t>
            </a:r>
            <a:r>
              <a:rPr lang="ko-KR" altLang="en-US"/>
              <a:t>신뢰구간을 이용해서 </a:t>
            </a:r>
            <a:r>
              <a:rPr lang="en-US" altLang="ko-KR"/>
              <a:t>100</a:t>
            </a:r>
            <a:r>
              <a:rPr lang="ko-KR" altLang="en-US"/>
              <a:t>편의 논문을 사용했다면 평균적으로 </a:t>
            </a:r>
            <a:r>
              <a:rPr lang="en-US" altLang="ko-KR"/>
              <a:t>5</a:t>
            </a:r>
            <a:r>
              <a:rPr lang="ko-KR" altLang="en-US"/>
              <a:t>개의 논문에서 결론은 잘못되었다고 할 수 있고</a:t>
            </a:r>
            <a:r>
              <a:rPr lang="en-US" altLang="ko-KR"/>
              <a:t>, </a:t>
            </a:r>
            <a:r>
              <a:rPr lang="ko-KR" altLang="en-US"/>
              <a:t>혹은 한 여론조사회사에서 </a:t>
            </a:r>
            <a:r>
              <a:rPr lang="en-US" altLang="ko-KR"/>
              <a:t>100</a:t>
            </a:r>
            <a:r>
              <a:rPr lang="ko-KR" altLang="en-US"/>
              <a:t>번의 여론조사</a:t>
            </a:r>
            <a:r>
              <a:rPr lang="en-US" altLang="ko-KR"/>
              <a:t>(</a:t>
            </a:r>
            <a:r>
              <a:rPr lang="ko-KR" altLang="en-US"/>
              <a:t>각가 다른 주제</a:t>
            </a:r>
            <a:r>
              <a:rPr lang="en-US" altLang="ko-KR"/>
              <a:t>)</a:t>
            </a:r>
            <a:r>
              <a:rPr lang="ko-KR" altLang="en-US"/>
              <a:t>를 했다면 이중 </a:t>
            </a:r>
            <a:r>
              <a:rPr lang="en-US" altLang="ko-KR"/>
              <a:t>(</a:t>
            </a:r>
            <a:r>
              <a:rPr lang="ko-KR" altLang="en-US"/>
              <a:t>평균적으로</a:t>
            </a:r>
            <a:r>
              <a:rPr lang="en-US" altLang="ko-KR"/>
              <a:t>) 5</a:t>
            </a:r>
            <a:r>
              <a:rPr lang="ko-KR" altLang="en-US"/>
              <a:t>번은 신뢰구간이 참값을 포함하지 않는다고 설명할 수 있다</a:t>
            </a:r>
            <a:r>
              <a:rPr lang="en-US" altLang="ko-KR"/>
              <a:t>. </a:t>
            </a:r>
          </a:p>
          <a:p>
            <a:pPr lvl="1"/>
            <a:r>
              <a:rPr lang="ko-KR" altLang="en-US">
                <a:solidFill>
                  <a:srgbClr val="FF0000"/>
                </a:solidFill>
              </a:rPr>
              <a:t>불운하게도 예언 구간에 참 값이 포함되지 않을 확률이 </a:t>
            </a:r>
            <a:r>
              <a:rPr lang="en-US" altLang="ko-KR">
                <a:solidFill>
                  <a:srgbClr val="FF0000"/>
                </a:solidFill>
              </a:rPr>
              <a:t>5%</a:t>
            </a:r>
            <a:r>
              <a:rPr lang="ko-KR" altLang="en-US">
                <a:solidFill>
                  <a:srgbClr val="FF0000"/>
                </a:solidFill>
              </a:rPr>
              <a:t>나 되지만</a:t>
            </a:r>
            <a:r>
              <a:rPr lang="en-US" altLang="ko-KR">
                <a:solidFill>
                  <a:srgbClr val="FF0000"/>
                </a:solidFill>
              </a:rPr>
              <a:t>, </a:t>
            </a:r>
            <a:r>
              <a:rPr lang="ko-KR" altLang="en-US">
                <a:solidFill>
                  <a:srgbClr val="FF0000"/>
                </a:solidFill>
              </a:rPr>
              <a:t>현재 내가 가지고 있는 구간이 그 </a:t>
            </a:r>
            <a:r>
              <a:rPr lang="en-US" altLang="ko-KR">
                <a:solidFill>
                  <a:srgbClr val="FF0000"/>
                </a:solidFill>
              </a:rPr>
              <a:t>100</a:t>
            </a:r>
            <a:r>
              <a:rPr lang="ko-KR" altLang="en-US">
                <a:solidFill>
                  <a:srgbClr val="FF0000"/>
                </a:solidFill>
              </a:rPr>
              <a:t>개 중 </a:t>
            </a:r>
            <a:r>
              <a:rPr lang="en-US" altLang="ko-KR">
                <a:solidFill>
                  <a:srgbClr val="FF0000"/>
                </a:solidFill>
              </a:rPr>
              <a:t>95</a:t>
            </a:r>
            <a:r>
              <a:rPr lang="ko-KR" altLang="en-US">
                <a:solidFill>
                  <a:srgbClr val="FF0000"/>
                </a:solidFill>
              </a:rPr>
              <a:t>개에 속한 것인지 </a:t>
            </a:r>
            <a:r>
              <a:rPr lang="en-US" altLang="ko-KR">
                <a:solidFill>
                  <a:srgbClr val="FF0000"/>
                </a:solidFill>
              </a:rPr>
              <a:t>5</a:t>
            </a:r>
            <a:r>
              <a:rPr lang="ko-KR" altLang="en-US">
                <a:solidFill>
                  <a:srgbClr val="FF0000"/>
                </a:solidFill>
              </a:rPr>
              <a:t>개에 속한 것인지 알 수 없다는 것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596FC8-7B37-4A2F-A46E-83BBEC78086C}"/>
              </a:ext>
            </a:extLst>
          </p:cNvPr>
          <p:cNvSpPr txBox="1"/>
          <p:nvPr/>
        </p:nvSpPr>
        <p:spPr>
          <a:xfrm>
            <a:off x="1563130" y="3233848"/>
            <a:ext cx="856323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# </a:t>
            </a:r>
            <a:r>
              <a:rPr lang="ko-KR" altLang="en-US" sz="1200"/>
              <a:t>교재안에 있는 내용으로 </a:t>
            </a:r>
            <a:r>
              <a:rPr lang="en-US" altLang="ko-KR" sz="1200"/>
              <a:t>t-test</a:t>
            </a:r>
            <a:r>
              <a:rPr lang="ko-KR" altLang="en-US" sz="1200"/>
              <a:t>를 공부하고 다시 확인해보자 </a:t>
            </a:r>
            <a:endParaRPr lang="en-US" altLang="ko-KR" sz="1200"/>
          </a:p>
          <a:p>
            <a:r>
              <a:rPr lang="en-US" altLang="ko-KR" sz="1200"/>
              <a:t>set.seed(1606)</a:t>
            </a:r>
          </a:p>
          <a:p>
            <a:r>
              <a:rPr lang="en-US" altLang="ko-KR" sz="1200"/>
              <a:t>B &lt;- 100</a:t>
            </a:r>
          </a:p>
          <a:p>
            <a:r>
              <a:rPr lang="en-US" altLang="ko-KR" sz="1200"/>
              <a:t>conf_intervals &lt;- data.frame(b=rep(NA, B),</a:t>
            </a:r>
          </a:p>
          <a:p>
            <a:r>
              <a:rPr lang="en-US" altLang="ko-KR" sz="1200"/>
              <a:t>                             lower = rep(NA,B),</a:t>
            </a:r>
          </a:p>
          <a:p>
            <a:r>
              <a:rPr lang="en-US" altLang="ko-KR" sz="1200"/>
              <a:t>                             xbar = rep(NA, B),</a:t>
            </a:r>
          </a:p>
          <a:p>
            <a:r>
              <a:rPr lang="en-US" altLang="ko-KR" sz="1200"/>
              <a:t>                             upper = rep(NA, B))</a:t>
            </a:r>
          </a:p>
          <a:p>
            <a:r>
              <a:rPr lang="en-US" altLang="ko-KR" sz="1200"/>
              <a:t>true_mu &lt;- 1.0</a:t>
            </a:r>
          </a:p>
          <a:p>
            <a:r>
              <a:rPr lang="en-US" altLang="ko-KR" sz="1200"/>
              <a:t>for(b in 1:B){</a:t>
            </a:r>
          </a:p>
          <a:p>
            <a:r>
              <a:rPr lang="en-US" altLang="ko-KR" sz="1200"/>
              <a:t>  y_star &lt;- rnorm(10, true_mu, 1.8)</a:t>
            </a:r>
          </a:p>
          <a:p>
            <a:r>
              <a:rPr lang="en-US" altLang="ko-KR" sz="1200"/>
              <a:t>  conf_intervals[b,] &lt;- c(b=b, </a:t>
            </a:r>
          </a:p>
          <a:p>
            <a:r>
              <a:rPr lang="en-US" altLang="ko-KR" sz="1200"/>
              <a:t>                          lower =t.test(y_star)$conf.int[1],</a:t>
            </a:r>
          </a:p>
          <a:p>
            <a:r>
              <a:rPr lang="en-US" altLang="ko-KR" sz="1200"/>
              <a:t>                          xbar = mean(y_star),</a:t>
            </a:r>
          </a:p>
          <a:p>
            <a:r>
              <a:rPr lang="en-US" altLang="ko-KR" sz="1200"/>
              <a:t>                          upper = t.test(y_star)$conf.int[2])</a:t>
            </a:r>
          </a:p>
          <a:p>
            <a:r>
              <a:rPr lang="en-US" altLang="ko-KR" sz="1200"/>
              <a:t>}</a:t>
            </a:r>
          </a:p>
          <a:p>
            <a:r>
              <a:rPr lang="en-US" altLang="ko-KR" sz="1200"/>
              <a:t>lucky &lt;- conf_intervals[(conf_intervals$lower &lt;= true_mu &amp; true_mu &lt;= conf_intervals$upper),]</a:t>
            </a:r>
          </a:p>
          <a:p>
            <a:r>
              <a:rPr lang="en-US" altLang="ko-KR" sz="1200"/>
              <a:t>dim(lucky)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475564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FC2F11D-D3B7-4C3B-AED8-18B6C9379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수학기초 </a:t>
            </a:r>
            <a:r>
              <a:rPr lang="en-US" altLang="ko-KR"/>
              <a:t>- </a:t>
            </a:r>
            <a:r>
              <a:rPr lang="ko-KR" altLang="en-US"/>
              <a:t>통계적 검정의 개념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DD62814-944C-4493-B5D4-0FF6C28B04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E1BE115-F3D1-4AD3-9FFB-90C805DD064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통계적 검정의 개념 </a:t>
            </a:r>
            <a:endParaRPr lang="en-US" altLang="ko-KR"/>
          </a:p>
          <a:p>
            <a:pPr lvl="1"/>
            <a:r>
              <a:rPr lang="ko-KR" altLang="en-US"/>
              <a:t>귀무가설 </a:t>
            </a:r>
            <a:r>
              <a:rPr lang="en-US" altLang="ko-KR"/>
              <a:t>: </a:t>
            </a:r>
            <a:r>
              <a:rPr lang="ko-KR" altLang="en-US"/>
              <a:t>앞면과 뒷면이 나올 확률은 같다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대립가설 </a:t>
            </a:r>
            <a:r>
              <a:rPr lang="en-US" altLang="ko-KR"/>
              <a:t>: </a:t>
            </a:r>
            <a:r>
              <a:rPr lang="ko-KR" altLang="en-US"/>
              <a:t>앞면이 나오기 쉽다</a:t>
            </a:r>
            <a:r>
              <a:rPr lang="en-US" altLang="ko-KR"/>
              <a:t>. </a:t>
            </a:r>
          </a:p>
          <a:p>
            <a:pPr marL="457200" lvl="1" indent="0">
              <a:buNone/>
            </a:pPr>
            <a:r>
              <a:rPr lang="en-US" altLang="ko-KR"/>
              <a:t>1. </a:t>
            </a:r>
            <a:r>
              <a:rPr lang="ko-KR" altLang="en-US"/>
              <a:t>유의 수준 확인 </a:t>
            </a:r>
            <a:r>
              <a:rPr lang="en-US" altLang="ko-KR"/>
              <a:t>(5%)</a:t>
            </a:r>
          </a:p>
          <a:p>
            <a:pPr marL="457200" lvl="1" indent="0">
              <a:buNone/>
            </a:pPr>
            <a:r>
              <a:rPr lang="en-US" altLang="ko-KR"/>
              <a:t>2. </a:t>
            </a:r>
            <a:r>
              <a:rPr lang="ko-KR" altLang="en-US"/>
              <a:t>앞면이 나오는 횟수</a:t>
            </a:r>
            <a:r>
              <a:rPr lang="en-US" altLang="ko-KR"/>
              <a:t>(</a:t>
            </a:r>
            <a:r>
              <a:rPr lang="ko-KR" altLang="en-US"/>
              <a:t>검정통계량</a:t>
            </a:r>
            <a:r>
              <a:rPr lang="en-US" altLang="ko-KR"/>
              <a:t>)</a:t>
            </a:r>
            <a:r>
              <a:rPr lang="ko-KR" altLang="en-US"/>
              <a:t>를 확률분포를 그린다</a:t>
            </a:r>
            <a:r>
              <a:rPr lang="en-US" altLang="ko-KR"/>
              <a:t>.</a:t>
            </a:r>
          </a:p>
          <a:p>
            <a:pPr marL="457200" lvl="1" indent="0">
              <a:buNone/>
            </a:pPr>
            <a:r>
              <a:rPr lang="en-US" altLang="ko-KR"/>
              <a:t>3. </a:t>
            </a:r>
            <a:r>
              <a:rPr lang="ko-KR" altLang="en-US"/>
              <a:t>기각역의 확인 </a:t>
            </a:r>
            <a:endParaRPr lang="en-US" altLang="ko-KR"/>
          </a:p>
          <a:p>
            <a:pPr marL="857250" lvl="2" indent="0">
              <a:buNone/>
            </a:pPr>
            <a:r>
              <a:rPr lang="en-US" altLang="ko-KR"/>
              <a:t>- 5% </a:t>
            </a:r>
            <a:r>
              <a:rPr lang="ko-KR" altLang="en-US"/>
              <a:t>이하의 확률로 일어나 나의 주장이 유리해지는 범위를 나타낸다</a:t>
            </a:r>
            <a:r>
              <a:rPr lang="en-US" altLang="ko-KR"/>
              <a:t>. </a:t>
            </a:r>
          </a:p>
          <a:p>
            <a:pPr marL="857250" lvl="2" indent="0">
              <a:buNone/>
            </a:pPr>
            <a:r>
              <a:rPr lang="en-US" altLang="ko-KR"/>
              <a:t>- </a:t>
            </a:r>
            <a:r>
              <a:rPr lang="ko-KR" altLang="en-US"/>
              <a:t>이 범위에 결과가 나타났다면 우연이 아니다라고 생각한다</a:t>
            </a:r>
            <a:r>
              <a:rPr lang="en-US" altLang="ko-KR"/>
              <a:t>. </a:t>
            </a:r>
          </a:p>
          <a:p>
            <a:pPr marL="457200" lvl="1" indent="0">
              <a:buNone/>
            </a:pPr>
            <a:r>
              <a:rPr lang="en-US" altLang="ko-KR"/>
              <a:t>4. </a:t>
            </a:r>
            <a:r>
              <a:rPr lang="ko-KR" altLang="en-US"/>
              <a:t>관측결과 결과가 기각역</a:t>
            </a:r>
            <a:r>
              <a:rPr lang="en-US" altLang="ko-KR"/>
              <a:t>(5%)</a:t>
            </a:r>
            <a:r>
              <a:rPr lang="ko-KR" altLang="en-US"/>
              <a:t>에 들어 있는지 확인한다</a:t>
            </a:r>
            <a:r>
              <a:rPr lang="en-US" altLang="ko-KR"/>
              <a:t>. </a:t>
            </a:r>
            <a:r>
              <a:rPr lang="ko-KR" altLang="en-US"/>
              <a:t>들어 있으면 귀무가설을 버린다</a:t>
            </a:r>
            <a:r>
              <a:rPr lang="en-US" altLang="ko-KR"/>
              <a:t>.(</a:t>
            </a:r>
            <a:r>
              <a:rPr lang="ko-KR" altLang="en-US"/>
              <a:t>기각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8760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406EAAF-0B72-4469-B98A-BB1895027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9D61802-F848-43BD-9169-064D351D6E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9D48696-BE70-46B0-AAC3-603F27D3FAD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불규칙한 통계량을 아는 것이 중요 </a:t>
            </a:r>
            <a:endParaRPr lang="en-US" altLang="ko-KR" dirty="0"/>
          </a:p>
          <a:p>
            <a:pPr lvl="1"/>
            <a:r>
              <a:rPr lang="ko-KR" altLang="en-US" dirty="0"/>
              <a:t>평균값이라는 것은 데이터의 분포 중에서 하나의 수를 꺼낸 것에 불과하며</a:t>
            </a:r>
            <a:r>
              <a:rPr lang="en-US" altLang="ko-KR" dirty="0"/>
              <a:t>, </a:t>
            </a:r>
            <a:r>
              <a:rPr lang="ko-KR" altLang="en-US" dirty="0"/>
              <a:t>데이터가 그 주변에 어느 정도 퍼져 있는지</a:t>
            </a:r>
            <a:r>
              <a:rPr lang="en-US" altLang="ko-KR" dirty="0"/>
              <a:t>, </a:t>
            </a:r>
            <a:r>
              <a:rPr lang="ko-KR" altLang="en-US" dirty="0"/>
              <a:t>또는 흩어져 있는지는 </a:t>
            </a:r>
            <a:r>
              <a:rPr lang="ko-KR" altLang="en-US" dirty="0" err="1"/>
              <a:t>알수가</a:t>
            </a:r>
            <a:r>
              <a:rPr lang="ko-KR" altLang="en-US" dirty="0"/>
              <a:t> 없다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버스 운행의 예시 </a:t>
            </a:r>
            <a:endParaRPr lang="en-US" altLang="ko-KR" dirty="0"/>
          </a:p>
          <a:p>
            <a:pPr lvl="2"/>
            <a:r>
              <a:rPr lang="en-US" altLang="ko-KR" dirty="0"/>
              <a:t>A </a:t>
            </a:r>
            <a:r>
              <a:rPr lang="ko-KR" altLang="en-US" dirty="0"/>
              <a:t>버스는 </a:t>
            </a:r>
            <a:r>
              <a:rPr lang="en-US" altLang="ko-KR" dirty="0"/>
              <a:t>2</a:t>
            </a:r>
            <a:r>
              <a:rPr lang="ko-KR" altLang="en-US" dirty="0"/>
              <a:t>분 늦거나</a:t>
            </a:r>
            <a:r>
              <a:rPr lang="en-US" altLang="ko-KR" dirty="0"/>
              <a:t>, 2</a:t>
            </a:r>
            <a:r>
              <a:rPr lang="ko-KR" altLang="en-US" dirty="0"/>
              <a:t>분 빠르게 도착</a:t>
            </a:r>
            <a:endParaRPr lang="en-US" altLang="ko-KR" dirty="0"/>
          </a:p>
          <a:p>
            <a:pPr lvl="2"/>
            <a:r>
              <a:rPr lang="en-US" altLang="ko-KR" dirty="0"/>
              <a:t>B </a:t>
            </a:r>
            <a:r>
              <a:rPr lang="ko-KR" altLang="en-US" dirty="0"/>
              <a:t>버스는 </a:t>
            </a:r>
            <a:r>
              <a:rPr lang="en-US" altLang="ko-KR" dirty="0"/>
              <a:t>10</a:t>
            </a:r>
            <a:r>
              <a:rPr lang="ko-KR" altLang="en-US" dirty="0"/>
              <a:t>분 늦거나</a:t>
            </a:r>
            <a:r>
              <a:rPr lang="en-US" altLang="ko-KR" dirty="0"/>
              <a:t>, 10</a:t>
            </a:r>
            <a:r>
              <a:rPr lang="ko-KR" altLang="en-US" dirty="0"/>
              <a:t>분 빠르게 도착 </a:t>
            </a:r>
            <a:endParaRPr lang="en-US" altLang="ko-KR" dirty="0"/>
          </a:p>
          <a:p>
            <a:pPr lvl="2"/>
            <a:r>
              <a:rPr lang="en-US" altLang="ko-KR" dirty="0"/>
              <a:t>A,</a:t>
            </a:r>
            <a:r>
              <a:rPr lang="ko-KR" altLang="en-US" dirty="0"/>
              <a:t> </a:t>
            </a:r>
            <a:r>
              <a:rPr lang="en-US" altLang="ko-KR" dirty="0"/>
              <a:t>B</a:t>
            </a:r>
            <a:r>
              <a:rPr lang="ko-KR" altLang="en-US" dirty="0"/>
              <a:t> 모두 평균은 동일 </a:t>
            </a:r>
            <a:endParaRPr lang="en-US" altLang="ko-KR" dirty="0"/>
          </a:p>
          <a:p>
            <a:pPr lvl="1"/>
            <a:r>
              <a:rPr lang="ko-KR" altLang="en-US" dirty="0"/>
              <a:t>버스의 예처럼 평균값보다는 불규칙한 상태의 통계량을 파악할 필요가 있다</a:t>
            </a:r>
            <a:r>
              <a:rPr lang="en-US" altLang="ko-KR" dirty="0"/>
              <a:t>.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버스 도착시간으로 분산을 이해 </a:t>
            </a:r>
            <a:endParaRPr lang="en-US" altLang="ko-KR" dirty="0"/>
          </a:p>
          <a:p>
            <a:pPr lvl="1"/>
            <a:r>
              <a:rPr lang="ko-KR" altLang="en-US" dirty="0"/>
              <a:t>각 데이터가 평균값으로부터 어느 정도 큰가</a:t>
            </a:r>
            <a:r>
              <a:rPr lang="en-US" altLang="ko-KR" dirty="0"/>
              <a:t>, </a:t>
            </a:r>
            <a:r>
              <a:rPr lang="ko-KR" altLang="en-US" dirty="0"/>
              <a:t>혹은 작은가를 나타내고 있다</a:t>
            </a:r>
            <a:r>
              <a:rPr lang="en-US" altLang="ko-KR" dirty="0"/>
              <a:t>. </a:t>
            </a:r>
            <a:r>
              <a:rPr lang="ko-KR" altLang="en-US" dirty="0"/>
              <a:t>이 수치를 통계학에선 편차</a:t>
            </a:r>
            <a:r>
              <a:rPr lang="en-US" altLang="ko-KR" dirty="0"/>
              <a:t>(Deviation)</a:t>
            </a:r>
            <a:r>
              <a:rPr lang="ko-KR" altLang="en-US" dirty="0"/>
              <a:t>이라고 한다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위의 </a:t>
            </a:r>
            <a:r>
              <a:rPr lang="en-US" altLang="ko-KR" dirty="0"/>
              <a:t>5</a:t>
            </a:r>
            <a:r>
              <a:rPr lang="ko-KR" altLang="en-US" dirty="0"/>
              <a:t>개의 편차를 축약하고</a:t>
            </a:r>
            <a:r>
              <a:rPr lang="en-US" altLang="ko-KR" dirty="0"/>
              <a:t>, </a:t>
            </a:r>
            <a:r>
              <a:rPr lang="ko-KR" altLang="en-US" dirty="0"/>
              <a:t>하나의 수로 대표할 수 있는 평균을 구해보면 </a:t>
            </a:r>
            <a:r>
              <a:rPr lang="en-US" altLang="ko-KR" dirty="0"/>
              <a:t>0</a:t>
            </a:r>
            <a:r>
              <a:rPr lang="ko-KR" altLang="en-US" dirty="0"/>
              <a:t>이 된다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표준편차</a:t>
            </a:r>
            <a:r>
              <a:rPr lang="en-US" altLang="ko-KR" dirty="0">
                <a:solidFill>
                  <a:srgbClr val="FF0000"/>
                </a:solidFill>
              </a:rPr>
              <a:t>(Standard Deviation)</a:t>
            </a:r>
            <a:r>
              <a:rPr lang="ko-KR" altLang="en-US" dirty="0"/>
              <a:t>은 평균을 구하고 싶은 수치들을 각각 제곱하고 모두 합하여 총 개수로 나눈 뒤에 루트를 하는 방법을 취한다</a:t>
            </a:r>
            <a:r>
              <a:rPr lang="en-US" altLang="ko-KR" dirty="0"/>
              <a:t>. </a:t>
            </a:r>
            <a:r>
              <a:rPr lang="ko-KR" altLang="en-US" dirty="0"/>
              <a:t>이 때 제곱한 숫자들의 합을 </a:t>
            </a:r>
            <a:r>
              <a:rPr lang="ko-KR" altLang="en-US" dirty="0">
                <a:solidFill>
                  <a:srgbClr val="FF0000"/>
                </a:solidFill>
              </a:rPr>
              <a:t>분산</a:t>
            </a:r>
            <a:r>
              <a:rPr lang="en-US" altLang="ko-KR" dirty="0">
                <a:solidFill>
                  <a:srgbClr val="FF0000"/>
                </a:solidFill>
              </a:rPr>
              <a:t>(Variance)</a:t>
            </a:r>
            <a:r>
              <a:rPr lang="ko-KR" altLang="en-US" dirty="0"/>
              <a:t>라고 한다</a:t>
            </a:r>
            <a:r>
              <a:rPr lang="en-US" altLang="ko-KR" dirty="0"/>
              <a:t>. </a:t>
            </a:r>
          </a:p>
          <a:p>
            <a:pPr lvl="1"/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C0E32B5-2A8E-4506-A64A-7880C18B2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355927"/>
              </p:ext>
            </p:extLst>
          </p:nvPr>
        </p:nvGraphicFramePr>
        <p:xfrm>
          <a:off x="2116386" y="3649545"/>
          <a:ext cx="7556845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1369">
                  <a:extLst>
                    <a:ext uri="{9D8B030D-6E8A-4147-A177-3AD203B41FA5}">
                      <a16:colId xmlns:a16="http://schemas.microsoft.com/office/drawing/2014/main" val="2598123011"/>
                    </a:ext>
                  </a:extLst>
                </a:gridCol>
                <a:gridCol w="1511369">
                  <a:extLst>
                    <a:ext uri="{9D8B030D-6E8A-4147-A177-3AD203B41FA5}">
                      <a16:colId xmlns:a16="http://schemas.microsoft.com/office/drawing/2014/main" val="3354527118"/>
                    </a:ext>
                  </a:extLst>
                </a:gridCol>
                <a:gridCol w="1511369">
                  <a:extLst>
                    <a:ext uri="{9D8B030D-6E8A-4147-A177-3AD203B41FA5}">
                      <a16:colId xmlns:a16="http://schemas.microsoft.com/office/drawing/2014/main" val="2516390850"/>
                    </a:ext>
                  </a:extLst>
                </a:gridCol>
                <a:gridCol w="1511369">
                  <a:extLst>
                    <a:ext uri="{9D8B030D-6E8A-4147-A177-3AD203B41FA5}">
                      <a16:colId xmlns:a16="http://schemas.microsoft.com/office/drawing/2014/main" val="1748170062"/>
                    </a:ext>
                  </a:extLst>
                </a:gridCol>
                <a:gridCol w="1511369">
                  <a:extLst>
                    <a:ext uri="{9D8B030D-6E8A-4147-A177-3AD203B41FA5}">
                      <a16:colId xmlns:a16="http://schemas.microsoft.com/office/drawing/2014/main" val="1094280042"/>
                    </a:ext>
                  </a:extLst>
                </a:gridCol>
              </a:tblGrid>
              <a:tr h="2379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32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27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29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34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33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813191"/>
                  </a:ext>
                </a:extLst>
              </a:tr>
              <a:tr h="2379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+1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-2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+3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+2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094470"/>
                  </a:ext>
                </a:extLst>
              </a:tr>
              <a:tr h="2379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+1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-2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+3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+2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30687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37C1A58-25A0-4CED-9BAC-88AAAA8E705E}"/>
              </a:ext>
            </a:extLst>
          </p:cNvPr>
          <p:cNvSpPr txBox="1"/>
          <p:nvPr/>
        </p:nvSpPr>
        <p:spPr>
          <a:xfrm>
            <a:off x="9819503" y="3990088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평균 </a:t>
            </a:r>
            <a:r>
              <a:rPr lang="en-US" altLang="ko-KR" sz="1200"/>
              <a:t>: 31</a:t>
            </a:r>
            <a:r>
              <a:rPr lang="ko-KR" altLang="en-US" sz="1200"/>
              <a:t>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2A53A0-09E9-4032-AF95-6A946F500F7B}"/>
              </a:ext>
            </a:extLst>
          </p:cNvPr>
          <p:cNvSpPr txBox="1"/>
          <p:nvPr/>
        </p:nvSpPr>
        <p:spPr>
          <a:xfrm>
            <a:off x="9819503" y="4308788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평균에서 차이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6B6380-0EB6-48A1-96BE-AAB6C986E82C}"/>
              </a:ext>
            </a:extLst>
          </p:cNvPr>
          <p:cNvSpPr txBox="1"/>
          <p:nvPr/>
        </p:nvSpPr>
        <p:spPr>
          <a:xfrm>
            <a:off x="9844217" y="462748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편차</a:t>
            </a:r>
          </a:p>
        </p:txBody>
      </p:sp>
    </p:spTree>
    <p:extLst>
      <p:ext uri="{BB962C8B-B14F-4D97-AF65-F5344CB8AC3E}">
        <p14:creationId xmlns:p14="http://schemas.microsoft.com/office/powerpoint/2010/main" val="7579638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A576A96-1D61-4878-8C0A-043A983D6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단측검증과 양측검정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C7D3387-1959-47A7-977C-BA2D26EB51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D8D78D9C-41C0-49F5-ABBC-B00E914E6D05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ko-KR" altLang="en-US"/>
                  <a:t>양측검정</a:t>
                </a:r>
                <a:endParaRPr lang="en-US" altLang="ko-KR"/>
              </a:p>
              <a:p>
                <a:pPr lvl="1"/>
                <a:r>
                  <a:rPr lang="en-US" altLang="ko-KR"/>
                  <a:t>ex) </a:t>
                </a:r>
                <a:r>
                  <a:rPr lang="ko-KR" altLang="en-US"/>
                  <a:t>기존에 </a:t>
                </a:r>
                <a:r>
                  <a:rPr lang="en-US" altLang="ko-KR"/>
                  <a:t>A</a:t>
                </a:r>
                <a:r>
                  <a:rPr lang="ko-KR" altLang="en-US"/>
                  <a:t>약이 고혈압에 가장 효과가 있는 치료제였지만</a:t>
                </a:r>
                <a:r>
                  <a:rPr lang="en-US" altLang="ko-KR"/>
                  <a:t>, </a:t>
                </a:r>
                <a:r>
                  <a:rPr lang="ko-KR" altLang="en-US"/>
                  <a:t>유전공학을 이용해 새롭게 개발된 </a:t>
                </a:r>
                <a:r>
                  <a:rPr lang="en-US" altLang="ko-KR"/>
                  <a:t>B</a:t>
                </a:r>
                <a:r>
                  <a:rPr lang="ko-KR" altLang="en-US"/>
                  <a:t>약이 고혈압에 더 효과가 있다고 생각된다</a:t>
                </a:r>
                <a:r>
                  <a:rPr lang="en-US" altLang="ko-KR"/>
                  <a:t>. </a:t>
                </a:r>
              </a:p>
              <a:p>
                <a:pPr lvl="2"/>
                <a:r>
                  <a:rPr lang="ko-KR" altLang="en-US"/>
                  <a:t>귀무가설 </a:t>
                </a:r>
                <a:r>
                  <a:rPr lang="en-US" altLang="ko-KR"/>
                  <a:t>: A</a:t>
                </a:r>
                <a:r>
                  <a:rPr lang="ko-KR" altLang="en-US"/>
                  <a:t>약과 </a:t>
                </a:r>
                <a:r>
                  <a:rPr lang="en-US" altLang="ko-KR"/>
                  <a:t>B</a:t>
                </a:r>
                <a:r>
                  <a:rPr lang="ko-KR" altLang="en-US"/>
                  <a:t>약은 고협압 치료에 효과에 차이가 없다</a:t>
                </a:r>
                <a:r>
                  <a:rPr lang="en-US" altLang="ko-KR"/>
                  <a:t>. </a:t>
                </a:r>
              </a:p>
              <a:p>
                <a:pPr lvl="2"/>
                <a:r>
                  <a:rPr lang="ko-KR" altLang="en-US"/>
                  <a:t>대립가설 </a:t>
                </a:r>
                <a:r>
                  <a:rPr lang="en-US" altLang="ko-KR"/>
                  <a:t>: A</a:t>
                </a:r>
                <a:r>
                  <a:rPr lang="ko-KR" altLang="en-US"/>
                  <a:t>약과 </a:t>
                </a:r>
                <a:r>
                  <a:rPr lang="en-US" altLang="ko-KR"/>
                  <a:t>B</a:t>
                </a:r>
                <a:r>
                  <a:rPr lang="ko-KR" altLang="en-US"/>
                  <a:t>약의 고협압 치료 효과에 차이가 있다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양측검정에서 대립가설은 </a:t>
                </a:r>
                <a:r>
                  <a:rPr lang="en-US" altLang="ko-KR"/>
                  <a:t>"</a:t>
                </a:r>
                <a:r>
                  <a:rPr lang="ko-KR" altLang="en-US"/>
                  <a:t>차이가 있다</a:t>
                </a:r>
                <a:r>
                  <a:rPr lang="en-US" altLang="ko-KR"/>
                  <a:t>". </a:t>
                </a:r>
                <a:r>
                  <a:rPr lang="ko-KR" altLang="en-US"/>
                  <a:t>즉 수식으로 표현하면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ko-KR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/>
                  <a:t>다</a:t>
                </a:r>
                <a:r>
                  <a:rPr lang="en-US" altLang="ko-KR"/>
                  <a:t>.</a:t>
                </a:r>
              </a:p>
              <a:p>
                <a:pPr lvl="1"/>
                <a:r>
                  <a:rPr lang="ko-KR" altLang="en-US"/>
                  <a:t>즉</a:t>
                </a:r>
                <a:r>
                  <a:rPr lang="en-US" altLang="ko-KR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ko-KR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와</m:t>
                    </m:r>
                  </m:oMath>
                </a14:m>
                <a:r>
                  <a:rPr lang="ko-KR" alt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&lt;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ko-KR" altLang="en-US"/>
                  <a:t> 모두 고려한다</a:t>
                </a:r>
                <a:r>
                  <a:rPr lang="en-US" altLang="ko-KR"/>
                  <a:t>.</a:t>
                </a:r>
              </a:p>
              <a:p>
                <a:pPr lvl="1"/>
                <a:endParaRPr lang="en-US" altLang="ko-KR"/>
              </a:p>
              <a:p>
                <a:r>
                  <a:rPr lang="ko-KR" altLang="en-US"/>
                  <a:t>단측검정</a:t>
                </a:r>
                <a:endParaRPr lang="en-US" altLang="ko-KR"/>
              </a:p>
              <a:p>
                <a:pPr lvl="1"/>
                <a:r>
                  <a:rPr lang="en-US" altLang="ko-KR"/>
                  <a:t>ex) 2008</a:t>
                </a:r>
                <a:r>
                  <a:rPr lang="ko-KR" altLang="en-US"/>
                  <a:t>년에 조사한 중학생들의 평균 키는 </a:t>
                </a:r>
                <a:r>
                  <a:rPr lang="en-US" altLang="ko-KR"/>
                  <a:t>170cm</a:t>
                </a:r>
                <a:r>
                  <a:rPr lang="ko-KR" altLang="en-US"/>
                  <a:t>였다</a:t>
                </a:r>
                <a:r>
                  <a:rPr lang="en-US" altLang="ko-KR"/>
                  <a:t>. 10</a:t>
                </a:r>
                <a:r>
                  <a:rPr lang="ko-KR" altLang="en-US"/>
                  <a:t>년이 지난 </a:t>
                </a:r>
                <a:r>
                  <a:rPr lang="en-US" altLang="ko-KR"/>
                  <a:t>2018</a:t>
                </a:r>
                <a:r>
                  <a:rPr lang="ko-KR" altLang="en-US"/>
                  <a:t>년</a:t>
                </a:r>
                <a:r>
                  <a:rPr lang="en-US" altLang="ko-KR"/>
                  <a:t>, </a:t>
                </a:r>
                <a:r>
                  <a:rPr lang="ko-KR" altLang="en-US"/>
                  <a:t>식생활 패턴으로 패턴의 변화로 중학생들의 키가 커졌다고 생각한다</a:t>
                </a:r>
                <a:r>
                  <a:rPr lang="en-US" altLang="ko-KR"/>
                  <a:t>. </a:t>
                </a:r>
              </a:p>
              <a:p>
                <a:pPr lvl="2"/>
                <a:r>
                  <a:rPr lang="ko-KR" altLang="en-US"/>
                  <a:t>귀무가설 </a:t>
                </a:r>
                <a:r>
                  <a:rPr lang="en-US" altLang="ko-KR"/>
                  <a:t>: 2018</a:t>
                </a:r>
                <a:r>
                  <a:rPr lang="ko-KR" altLang="en-US"/>
                  <a:t>년 중학생 평균키는 </a:t>
                </a:r>
                <a:r>
                  <a:rPr lang="en-US" altLang="ko-KR"/>
                  <a:t>170cm</a:t>
                </a:r>
                <a:r>
                  <a:rPr lang="ko-KR" altLang="en-US"/>
                  <a:t>이다</a:t>
                </a:r>
                <a:r>
                  <a:rPr lang="en-US" altLang="ko-KR"/>
                  <a:t>. </a:t>
                </a:r>
              </a:p>
              <a:p>
                <a:pPr lvl="2"/>
                <a:r>
                  <a:rPr lang="ko-KR" altLang="en-US"/>
                  <a:t>대립가설 </a:t>
                </a:r>
                <a:r>
                  <a:rPr lang="en-US" altLang="ko-KR"/>
                  <a:t>: 2018</a:t>
                </a:r>
                <a:r>
                  <a:rPr lang="ko-KR" altLang="en-US"/>
                  <a:t>년 중학생 평균키는 </a:t>
                </a:r>
                <a:r>
                  <a:rPr lang="en-US" altLang="ko-KR"/>
                  <a:t>170cm</a:t>
                </a:r>
                <a:r>
                  <a:rPr lang="ko-KR" altLang="en-US"/>
                  <a:t>보다 크다</a:t>
                </a:r>
                <a:r>
                  <a:rPr lang="en-US" altLang="ko-KR"/>
                  <a:t>.</a:t>
                </a:r>
              </a:p>
              <a:p>
                <a:pPr lvl="1"/>
                <a:r>
                  <a:rPr lang="ko-KR" altLang="en-US"/>
                  <a:t>차이가 있다라는 표현이 아니라</a:t>
                </a:r>
                <a:r>
                  <a:rPr lang="en-US" altLang="ko-KR"/>
                  <a:t> '</a:t>
                </a:r>
                <a:r>
                  <a:rPr lang="ko-KR" altLang="en-US"/>
                  <a:t>크다</a:t>
                </a:r>
                <a:r>
                  <a:rPr lang="en-US" altLang="ko-KR"/>
                  <a:t>'</a:t>
                </a:r>
                <a:r>
                  <a:rPr lang="ko-KR" altLang="en-US"/>
                  <a:t>라는 식으로 표현된다</a:t>
                </a:r>
                <a:r>
                  <a:rPr lang="en-US" altLang="ko-KR"/>
                  <a:t>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수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식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으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로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표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현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하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 &gt;170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/>
                  <a:t>다</a:t>
                </a:r>
                <a:r>
                  <a:rPr lang="en-US" altLang="ko-KR"/>
                  <a:t>. 2018</a:t>
                </a:r>
                <a:r>
                  <a:rPr lang="ko-KR" altLang="en-US"/>
                  <a:t>년 평균 키가 </a:t>
                </a:r>
                <a:r>
                  <a:rPr lang="en-US" altLang="ko-KR"/>
                  <a:t>10</a:t>
                </a:r>
                <a:r>
                  <a:rPr lang="ko-KR" altLang="en-US"/>
                  <a:t>년전 보다 작아질 </a:t>
                </a:r>
                <a:r>
                  <a:rPr lang="en-US" altLang="ko-KR"/>
                  <a:t>(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&lt; 170) </a:t>
                </a:r>
                <a:r>
                  <a:rPr lang="ko-KR" altLang="en-US"/>
                  <a:t>가능성이 없다고 생각되면</a:t>
                </a:r>
                <a:r>
                  <a:rPr lang="en-US" altLang="ko-KR"/>
                  <a:t>, </a:t>
                </a:r>
                <a:r>
                  <a:rPr lang="ko-KR" altLang="en-US"/>
                  <a:t>한쪽 방향만 고려하여 검정을 시행하는 것이 양측 모두 고려하는 양측검정에 비해 귀무가설을 기각할 가능성이 높아진다</a:t>
                </a:r>
                <a:r>
                  <a:rPr lang="en-US" altLang="ko-KR"/>
                  <a:t>. </a:t>
                </a:r>
                <a:r>
                  <a:rPr lang="ko-KR" altLang="en-US"/>
                  <a:t>즉 검정력이 높아진다 </a:t>
                </a:r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D8D78D9C-41C0-49F5-ABBC-B00E914E6D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277" r="-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139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B8B2353-9EBD-4A6C-A913-DF80F2523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단측검정과 양측검정</a:t>
            </a:r>
            <a:r>
              <a:rPr lang="en-US" altLang="ko-KR"/>
              <a:t>(R </a:t>
            </a:r>
            <a:r>
              <a:rPr lang="ko-KR" altLang="en-US"/>
              <a:t>코드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1F1F02-0BC7-4AA4-AD86-17F495BD7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A2292-471D-4676-B671-A222FBE72741}"/>
              </a:ext>
            </a:extLst>
          </p:cNvPr>
          <p:cNvSpPr txBox="1"/>
          <p:nvPr/>
        </p:nvSpPr>
        <p:spPr>
          <a:xfrm>
            <a:off x="463378" y="1013254"/>
            <a:ext cx="895247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par(mfrow=c(2,1))</a:t>
            </a:r>
          </a:p>
          <a:p>
            <a:endParaRPr lang="en-US" altLang="ko-KR" sz="1100"/>
          </a:p>
          <a:p>
            <a:r>
              <a:rPr lang="en-US" altLang="ko-KR" sz="1100"/>
              <a:t># </a:t>
            </a:r>
            <a:r>
              <a:rPr lang="ko-KR" altLang="en-US" sz="1100"/>
              <a:t>단측검정</a:t>
            </a:r>
            <a:endParaRPr lang="en-US" altLang="ko-KR" sz="1100"/>
          </a:p>
          <a:p>
            <a:r>
              <a:rPr lang="en-US" altLang="ko-KR" sz="1100"/>
              <a:t>par(mar=c(0,1,0,1))</a:t>
            </a:r>
          </a:p>
          <a:p>
            <a:r>
              <a:rPr lang="en-US" altLang="ko-KR" sz="1100"/>
              <a:t>x &lt;- seq(-3, 3, by=0.01)</a:t>
            </a:r>
          </a:p>
          <a:p>
            <a:r>
              <a:rPr lang="en-US" altLang="ko-KR" sz="1100"/>
              <a:t>y &lt;- dnorm(x)</a:t>
            </a:r>
          </a:p>
          <a:p>
            <a:r>
              <a:rPr lang="en-US" altLang="ko-KR" sz="1100"/>
              <a:t>plot(x, y,  type="l", ylim=c(-0.1, 0.5), xlab="", ylab="", axes=F)</a:t>
            </a:r>
          </a:p>
          <a:p>
            <a:r>
              <a:rPr lang="en-US" altLang="ko-KR" sz="1100"/>
              <a:t>abline(h=0)</a:t>
            </a:r>
          </a:p>
          <a:p>
            <a:r>
              <a:rPr lang="en-US" altLang="ko-KR" sz="1100"/>
              <a:t>ul &lt;- qnorm(0.950)</a:t>
            </a:r>
          </a:p>
          <a:p>
            <a:r>
              <a:rPr lang="en-US" altLang="ko-KR" sz="1100"/>
              <a:t>polygon(c(ul, x[x&gt;ul], 3), c(0, y[x&gt;ul], 0), density=20, angle=135)</a:t>
            </a:r>
          </a:p>
          <a:p>
            <a:endParaRPr lang="en-US" altLang="ko-KR" sz="1100"/>
          </a:p>
          <a:p>
            <a:r>
              <a:rPr lang="en-US" altLang="ko-KR" sz="1100"/>
              <a:t>text(0, 0.2, expression(1-alpha))</a:t>
            </a:r>
          </a:p>
          <a:p>
            <a:r>
              <a:rPr lang="en-US" altLang="ko-KR" sz="1100"/>
              <a:t>text(2.5, 0.1, expression(plain(P)(Z&gt;z) == alpha), cex=0.7)</a:t>
            </a:r>
          </a:p>
          <a:p>
            <a:r>
              <a:rPr lang="en-US" altLang="ko-KR" sz="1100"/>
              <a:t>text(1.96, -0.02, expression(z[alpha]), cex=0.8)</a:t>
            </a:r>
          </a:p>
          <a:p>
            <a:endParaRPr lang="en-US" altLang="ko-KR" sz="1100"/>
          </a:p>
          <a:p>
            <a:endParaRPr lang="en-US" altLang="ko-KR" sz="1100"/>
          </a:p>
          <a:p>
            <a:r>
              <a:rPr lang="en-US" altLang="ko-KR" sz="1100"/>
              <a:t>#</a:t>
            </a:r>
            <a:r>
              <a:rPr lang="ko-KR" altLang="en-US" sz="1100"/>
              <a:t>양측검정</a:t>
            </a:r>
            <a:endParaRPr lang="en-US" altLang="ko-KR" sz="1100"/>
          </a:p>
          <a:p>
            <a:r>
              <a:rPr lang="en-US" altLang="ko-KR" sz="1100"/>
              <a:t>par(mar=c(0,1,0,1))</a:t>
            </a:r>
          </a:p>
          <a:p>
            <a:r>
              <a:rPr lang="en-US" altLang="ko-KR" sz="1100"/>
              <a:t>x &lt;- seq(-3, 3, by=0.01)</a:t>
            </a:r>
          </a:p>
          <a:p>
            <a:r>
              <a:rPr lang="en-US" altLang="ko-KR" sz="1100"/>
              <a:t>y &lt;- dnorm(x)</a:t>
            </a:r>
          </a:p>
          <a:p>
            <a:r>
              <a:rPr lang="en-US" altLang="ko-KR" sz="1100"/>
              <a:t>plot(x, y,  type="l", ylim=c(-0.1, 0.5), xlab="", ylab="", axes=F)</a:t>
            </a:r>
          </a:p>
          <a:p>
            <a:r>
              <a:rPr lang="en-US" altLang="ko-KR" sz="1100"/>
              <a:t>abline(h=0)</a:t>
            </a:r>
          </a:p>
          <a:p>
            <a:r>
              <a:rPr lang="en-US" altLang="ko-KR" sz="1100"/>
              <a:t>ll &lt;- qnorm(0.025)</a:t>
            </a:r>
          </a:p>
          <a:p>
            <a:r>
              <a:rPr lang="en-US" altLang="ko-KR" sz="1100"/>
              <a:t>ul &lt;- qnorm(0.975)</a:t>
            </a:r>
          </a:p>
          <a:p>
            <a:r>
              <a:rPr lang="en-US" altLang="ko-KR" sz="1100"/>
              <a:t>polygon(c(-3, x[x&lt;ll], ll), c(0, y[x&lt;ll], 0), density=20)</a:t>
            </a:r>
          </a:p>
          <a:p>
            <a:r>
              <a:rPr lang="en-US" altLang="ko-KR" sz="1100"/>
              <a:t>polygon(c(ul, x[x&gt;ul], 3), c(0, y[x&gt;ul], 0), density=20, angle=135)</a:t>
            </a:r>
          </a:p>
          <a:p>
            <a:endParaRPr lang="en-US" altLang="ko-KR" sz="1100"/>
          </a:p>
          <a:p>
            <a:r>
              <a:rPr lang="en-US" altLang="ko-KR" sz="1100"/>
              <a:t>text(0, 0.2, expression(1-alpha))</a:t>
            </a:r>
          </a:p>
          <a:p>
            <a:r>
              <a:rPr lang="en-US" altLang="ko-KR" sz="1100"/>
              <a:t>text(-2.5, 0.1, expression(plain(P)(Z&lt;z) == over(alpha, 2)), cex=0.7)</a:t>
            </a:r>
          </a:p>
          <a:p>
            <a:r>
              <a:rPr lang="en-US" altLang="ko-KR" sz="1100"/>
              <a:t>text(2.5, 0.1, expression(plain(P)(Z&gt;z) == over(alpha, 2)), cex=0.7)</a:t>
            </a:r>
          </a:p>
          <a:p>
            <a:r>
              <a:rPr lang="en-US" altLang="ko-KR" sz="1100"/>
              <a:t>text(-1.96, -0.02, expression(-z[over(alpha, 2)]), cex=0.8)</a:t>
            </a:r>
          </a:p>
          <a:p>
            <a:r>
              <a:rPr lang="en-US" altLang="ko-KR" sz="1100"/>
              <a:t>text(1.96, -0.02, expression(z[over(alpha, 2)]), cex=0.8)</a:t>
            </a:r>
            <a:endParaRPr lang="ko-KR" altLang="en-US" sz="11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62D536-967A-4E3A-9D09-BE6EA81F7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208" y="2432624"/>
            <a:ext cx="6543737" cy="249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80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BF681E03-EF97-4055-A031-CA2D8B878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모집단과 통계적 추정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E50FF37-73B5-4547-95F7-0DF3C07CA4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2E962F26-B746-450C-8FBA-A589976852D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5000" y="1181100"/>
            <a:ext cx="11010900" cy="5124450"/>
          </a:xfrm>
        </p:spPr>
        <p:txBody>
          <a:bodyPr/>
          <a:lstStyle/>
          <a:p>
            <a:r>
              <a:rPr lang="ko-KR" altLang="en-US"/>
              <a:t>모집단은 찌개 요리</a:t>
            </a:r>
            <a:r>
              <a:rPr lang="en-US" altLang="ko-KR"/>
              <a:t>? </a:t>
            </a:r>
          </a:p>
          <a:p>
            <a:pPr lvl="1"/>
            <a:r>
              <a:rPr lang="ko-KR" altLang="en-US"/>
              <a:t>우리가 찌개음식을 만들 때</a:t>
            </a:r>
            <a:r>
              <a:rPr lang="en-US" altLang="ko-KR"/>
              <a:t>, </a:t>
            </a:r>
            <a:r>
              <a:rPr lang="ko-KR" altLang="en-US"/>
              <a:t>누구나 간을 본다는 행위를 한적이 있을 것이다</a:t>
            </a:r>
            <a:r>
              <a:rPr lang="en-US" altLang="ko-KR"/>
              <a:t>. </a:t>
            </a:r>
            <a:r>
              <a:rPr lang="ko-KR" altLang="en-US"/>
              <a:t>첨가한 양념이 골고루 섞였다면 한 숟가락으로 간을 본다고 해도 그 맛이 음식의 전체의 맛을 반영할 것이다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통계적 추정도 이와 같은 것이다</a:t>
            </a:r>
            <a:r>
              <a:rPr lang="en-US" altLang="ko-KR"/>
              <a:t>. </a:t>
            </a:r>
            <a:r>
              <a:rPr lang="ko-KR" altLang="en-US"/>
              <a:t>부분으로 전체를 판단하는 것을 우리는 통계적 추정이라고 한다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하지만 아주 가끔은 간이 맛있다고 해서 음식 전체가 맛있는 경우가 </a:t>
            </a:r>
            <a:r>
              <a:rPr lang="en-US" altLang="ko-KR"/>
              <a:t>100% </a:t>
            </a:r>
            <a:r>
              <a:rPr lang="ko-KR" altLang="en-US"/>
              <a:t>존재하는 것은 아니다</a:t>
            </a:r>
            <a:r>
              <a:rPr lang="en-US" altLang="ko-KR"/>
              <a:t>. </a:t>
            </a:r>
            <a:r>
              <a:rPr lang="ko-KR" altLang="en-US"/>
              <a:t>조금은 다를 가능성이 있다는 점을 고려해야 한다</a:t>
            </a:r>
            <a:r>
              <a:rPr lang="en-US" altLang="ko-KR"/>
              <a:t>. </a:t>
            </a:r>
          </a:p>
          <a:p>
            <a:r>
              <a:rPr lang="ko-KR" altLang="en-US"/>
              <a:t>랜덤 샘플링과 모평균 </a:t>
            </a:r>
            <a:endParaRPr lang="en-US" altLang="ko-KR"/>
          </a:p>
          <a:p>
            <a:pPr lvl="1"/>
            <a:r>
              <a:rPr lang="ko-KR" altLang="en-US"/>
              <a:t>아래 연못이 존재한다</a:t>
            </a:r>
            <a:r>
              <a:rPr lang="en-US" altLang="ko-KR"/>
              <a:t>. </a:t>
            </a:r>
            <a:r>
              <a:rPr lang="ko-KR" altLang="en-US"/>
              <a:t>연못의 총 합은 </a:t>
            </a:r>
            <a:r>
              <a:rPr lang="en-US" altLang="ko-KR"/>
              <a:t>1</a:t>
            </a:r>
            <a:r>
              <a:rPr lang="ko-KR" altLang="en-US"/>
              <a:t>이며</a:t>
            </a:r>
            <a:r>
              <a:rPr lang="en-US" altLang="ko-KR"/>
              <a:t>, </a:t>
            </a:r>
            <a:r>
              <a:rPr lang="ko-KR" altLang="en-US"/>
              <a:t>각각의 구역별로 잡히는 물고기의 종류가 다르다</a:t>
            </a:r>
            <a:r>
              <a:rPr lang="en-US" altLang="ko-KR"/>
              <a:t>. </a:t>
            </a:r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819BFDF-47ED-47AC-9A9A-40E3E9774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96635" y="4141840"/>
            <a:ext cx="3964825" cy="263264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D06B1A-4CA5-4DDB-9435-AE430E286D82}"/>
              </a:ext>
            </a:extLst>
          </p:cNvPr>
          <p:cNvSpPr/>
          <p:nvPr/>
        </p:nvSpPr>
        <p:spPr>
          <a:xfrm>
            <a:off x="1496290" y="4123113"/>
            <a:ext cx="2053244" cy="2651371"/>
          </a:xfrm>
          <a:prstGeom prst="rect">
            <a:avLst/>
          </a:prstGeom>
          <a:solidFill>
            <a:srgbClr val="23EF19">
              <a:alpha val="3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60%</a:t>
            </a: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67752CB-FD66-45E7-84DC-6FCF7F6D5AA5}"/>
              </a:ext>
            </a:extLst>
          </p:cNvPr>
          <p:cNvSpPr/>
          <p:nvPr/>
        </p:nvSpPr>
        <p:spPr>
          <a:xfrm>
            <a:off x="3549418" y="4123112"/>
            <a:ext cx="1912042" cy="1720735"/>
          </a:xfrm>
          <a:prstGeom prst="rect">
            <a:avLst/>
          </a:prstGeom>
          <a:solidFill>
            <a:srgbClr val="FFFF00">
              <a:alpha val="3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30%</a:t>
            </a:r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964396-141C-4DF9-A180-97C205D9CEB1}"/>
              </a:ext>
            </a:extLst>
          </p:cNvPr>
          <p:cNvSpPr/>
          <p:nvPr/>
        </p:nvSpPr>
        <p:spPr>
          <a:xfrm>
            <a:off x="3549418" y="5843847"/>
            <a:ext cx="1912042" cy="930637"/>
          </a:xfrm>
          <a:prstGeom prst="rect">
            <a:avLst/>
          </a:prstGeom>
          <a:solidFill>
            <a:srgbClr val="FF0000">
              <a:alpha val="3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10%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005906-5DA3-4C2D-8C82-D1D2CD82412B}"/>
              </a:ext>
            </a:extLst>
          </p:cNvPr>
          <p:cNvSpPr txBox="1"/>
          <p:nvPr/>
        </p:nvSpPr>
        <p:spPr>
          <a:xfrm>
            <a:off x="5519648" y="4106487"/>
            <a:ext cx="6646371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HY엽서L" panose="02030600000101010101" pitchFamily="18" charset="-127"/>
                <a:ea typeface="HY엽서L" panose="02030600000101010101" pitchFamily="18" charset="-127"/>
              </a:rPr>
              <a:t>서로 다른 색으로 구분되어 있는 연못이 있다</a:t>
            </a:r>
            <a:r>
              <a:rPr lang="en-US" altLang="ko-KR" sz="1400">
                <a:latin typeface="HY엽서L" panose="02030600000101010101" pitchFamily="18" charset="-127"/>
                <a:ea typeface="HY엽서L" panose="02030600000101010101" pitchFamily="18" charset="-127"/>
              </a:rPr>
              <a:t>. </a:t>
            </a:r>
          </a:p>
          <a:p>
            <a:r>
              <a:rPr lang="ko-KR" altLang="en-US" sz="1400">
                <a:latin typeface="HY엽서L" panose="02030600000101010101" pitchFamily="18" charset="-127"/>
                <a:ea typeface="HY엽서L" panose="02030600000101010101" pitchFamily="18" charset="-127"/>
              </a:rPr>
              <a:t>각각의 구역별로 다른 물고기들이 무한한 숫자 크기로 살고 있다</a:t>
            </a:r>
            <a:r>
              <a:rPr lang="en-US" altLang="ko-KR" sz="1400">
                <a:latin typeface="HY엽서L" panose="02030600000101010101" pitchFamily="18" charset="-127"/>
                <a:ea typeface="HY엽서L" panose="02030600000101010101" pitchFamily="18" charset="-127"/>
              </a:rPr>
              <a:t>. </a:t>
            </a:r>
          </a:p>
          <a:p>
            <a:r>
              <a:rPr lang="ko-KR" altLang="en-US" sz="1400">
                <a:latin typeface="HY엽서L" panose="02030600000101010101" pitchFamily="18" charset="-127"/>
                <a:ea typeface="HY엽서L" panose="02030600000101010101" pitchFamily="18" charset="-127"/>
              </a:rPr>
              <a:t>가장 큰 곳에는 광어가 살며</a:t>
            </a:r>
            <a:r>
              <a:rPr lang="en-US" altLang="ko-KR" sz="1400"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ko-KR" altLang="en-US" sz="1400">
                <a:latin typeface="HY엽서L" panose="02030600000101010101" pitchFamily="18" charset="-127"/>
                <a:ea typeface="HY엽서L" panose="02030600000101010101" pitchFamily="18" charset="-127"/>
              </a:rPr>
              <a:t>중간 크기는 우럭이 살고</a:t>
            </a:r>
            <a:r>
              <a:rPr lang="en-US" altLang="ko-KR" sz="1400"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ko-KR" altLang="en-US" sz="1400">
                <a:latin typeface="HY엽서L" panose="02030600000101010101" pitchFamily="18" charset="-127"/>
                <a:ea typeface="HY엽서L" panose="02030600000101010101" pitchFamily="18" charset="-127"/>
              </a:rPr>
              <a:t>작은 곳에는 붕어가 존재</a:t>
            </a:r>
            <a:endParaRPr lang="en-US" altLang="ko-KR" sz="140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ko-KR" altLang="en-US" sz="1400">
                <a:latin typeface="HY엽서L" panose="02030600000101010101" pitchFamily="18" charset="-127"/>
                <a:ea typeface="HY엽서L" panose="02030600000101010101" pitchFamily="18" charset="-127"/>
              </a:rPr>
              <a:t>이 말은 구체적으로 확률로 설명하면 광어는 맨 왼쪽 색의 크기 비율만큼 </a:t>
            </a:r>
            <a:endParaRPr lang="en-US" altLang="ko-KR" sz="140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en-US" altLang="ko-KR" sz="1400">
                <a:latin typeface="HY엽서L" panose="02030600000101010101" pitchFamily="18" charset="-127"/>
                <a:ea typeface="HY엽서L" panose="02030600000101010101" pitchFamily="18" charset="-127"/>
              </a:rPr>
              <a:t>60%</a:t>
            </a:r>
            <a:r>
              <a:rPr lang="ko-KR" altLang="en-US" sz="1400">
                <a:latin typeface="HY엽서L" panose="02030600000101010101" pitchFamily="18" charset="-127"/>
                <a:ea typeface="HY엽서L" panose="02030600000101010101" pitchFamily="18" charset="-127"/>
              </a:rPr>
              <a:t>의 확률로 잡히고</a:t>
            </a:r>
            <a:r>
              <a:rPr lang="en-US" altLang="ko-KR" sz="1400"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ko-KR" altLang="en-US" sz="1400">
                <a:latin typeface="HY엽서L" panose="02030600000101010101" pitchFamily="18" charset="-127"/>
                <a:ea typeface="HY엽서L" panose="02030600000101010101" pitchFamily="18" charset="-127"/>
              </a:rPr>
              <a:t>우럭은 </a:t>
            </a:r>
            <a:r>
              <a:rPr lang="en-US" altLang="ko-KR" sz="1400">
                <a:latin typeface="HY엽서L" panose="02030600000101010101" pitchFamily="18" charset="-127"/>
                <a:ea typeface="HY엽서L" panose="02030600000101010101" pitchFamily="18" charset="-127"/>
              </a:rPr>
              <a:t>30%, </a:t>
            </a:r>
            <a:r>
              <a:rPr lang="ko-KR" altLang="en-US" sz="1400">
                <a:latin typeface="HY엽서L" panose="02030600000101010101" pitchFamily="18" charset="-127"/>
                <a:ea typeface="HY엽서L" panose="02030600000101010101" pitchFamily="18" charset="-127"/>
              </a:rPr>
              <a:t>붕어는 </a:t>
            </a:r>
            <a:r>
              <a:rPr lang="en-US" altLang="ko-KR" sz="1400">
                <a:latin typeface="HY엽서L" panose="02030600000101010101" pitchFamily="18" charset="-127"/>
                <a:ea typeface="HY엽서L" panose="02030600000101010101" pitchFamily="18" charset="-127"/>
              </a:rPr>
              <a:t>10% </a:t>
            </a:r>
            <a:r>
              <a:rPr lang="ko-KR" altLang="en-US" sz="1400">
                <a:latin typeface="HY엽서L" panose="02030600000101010101" pitchFamily="18" charset="-127"/>
                <a:ea typeface="HY엽서L" panose="02030600000101010101" pitchFamily="18" charset="-127"/>
              </a:rPr>
              <a:t>확률로 물고기들이 잡힐 것이다</a:t>
            </a:r>
            <a:r>
              <a:rPr lang="en-US" altLang="ko-KR" sz="140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</a:p>
          <a:p>
            <a:r>
              <a:rPr lang="ko-KR" altLang="en-US" sz="1400">
                <a:latin typeface="HY엽서L" panose="02030600000101010101" pitchFamily="18" charset="-127"/>
                <a:ea typeface="HY엽서L" panose="02030600000101010101" pitchFamily="18" charset="-127"/>
              </a:rPr>
              <a:t>곧</a:t>
            </a:r>
            <a:r>
              <a:rPr lang="en-US" altLang="ko-KR" sz="1400"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ko-KR" altLang="en-US" sz="1400">
                <a:latin typeface="HY엽서L" panose="02030600000101010101" pitchFamily="18" charset="-127"/>
                <a:ea typeface="HY엽서L" panose="02030600000101010101" pitchFamily="18" charset="-127"/>
              </a:rPr>
              <a:t>연못의 면적은 물고기가 어느정도 쉽게 나오느냐에 대한 차이이다</a:t>
            </a:r>
            <a:r>
              <a:rPr lang="en-US" altLang="ko-KR" sz="1400">
                <a:latin typeface="HY엽서L" panose="02030600000101010101" pitchFamily="18" charset="-127"/>
                <a:ea typeface="HY엽서L" panose="02030600000101010101" pitchFamily="18" charset="-127"/>
              </a:rPr>
              <a:t>. </a:t>
            </a:r>
          </a:p>
          <a:p>
            <a:r>
              <a:rPr lang="ko-KR" altLang="en-US" sz="1400">
                <a:latin typeface="HY엽서L" panose="02030600000101010101" pitchFamily="18" charset="-127"/>
                <a:ea typeface="HY엽서L" panose="02030600000101010101" pitchFamily="18" charset="-127"/>
              </a:rPr>
              <a:t>우럭이 잡힐 확률은 붕어의 </a:t>
            </a:r>
            <a:r>
              <a:rPr lang="en-US" altLang="ko-KR" sz="1400">
                <a:latin typeface="HY엽서L" panose="02030600000101010101" pitchFamily="18" charset="-127"/>
                <a:ea typeface="HY엽서L" panose="02030600000101010101" pitchFamily="18" charset="-127"/>
              </a:rPr>
              <a:t>6</a:t>
            </a:r>
            <a:r>
              <a:rPr lang="ko-KR" altLang="en-US" sz="1400">
                <a:latin typeface="HY엽서L" panose="02030600000101010101" pitchFamily="18" charset="-127"/>
                <a:ea typeface="HY엽서L" panose="02030600000101010101" pitchFamily="18" charset="-127"/>
              </a:rPr>
              <a:t>배</a:t>
            </a:r>
            <a:r>
              <a:rPr lang="en-US" altLang="ko-KR" sz="1400"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ko-KR" altLang="en-US" sz="1400">
                <a:latin typeface="HY엽서L" panose="02030600000101010101" pitchFamily="18" charset="-127"/>
                <a:ea typeface="HY엽서L" panose="02030600000101010101" pitchFamily="18" charset="-127"/>
              </a:rPr>
              <a:t>우럭은 붕어의 </a:t>
            </a:r>
            <a:r>
              <a:rPr lang="en-US" altLang="ko-KR" sz="1400">
                <a:latin typeface="HY엽서L" panose="02030600000101010101" pitchFamily="18" charset="-127"/>
                <a:ea typeface="HY엽서L" panose="02030600000101010101" pitchFamily="18" charset="-127"/>
              </a:rPr>
              <a:t>3</a:t>
            </a:r>
            <a:r>
              <a:rPr lang="ko-KR" altLang="en-US" sz="1400">
                <a:latin typeface="HY엽서L" panose="02030600000101010101" pitchFamily="18" charset="-127"/>
                <a:ea typeface="HY엽서L" panose="02030600000101010101" pitchFamily="18" charset="-127"/>
              </a:rPr>
              <a:t>배 정도 잡기가 쉬울 것이다</a:t>
            </a:r>
            <a:r>
              <a:rPr lang="en-US" altLang="ko-KR" sz="140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</a:p>
          <a:p>
            <a:r>
              <a:rPr lang="ko-KR" altLang="en-US" sz="1400">
                <a:latin typeface="HY엽서L" panose="02030600000101010101" pitchFamily="18" charset="-127"/>
                <a:ea typeface="HY엽서L" panose="02030600000101010101" pitchFamily="18" charset="-127"/>
              </a:rPr>
              <a:t>우리가 연못의 구성이 어떻게 되어 있는지는 몰라도 충분할 정도로 많이 </a:t>
            </a:r>
            <a:endParaRPr lang="en-US" altLang="ko-KR" sz="140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ko-KR" altLang="en-US" sz="1400">
                <a:latin typeface="HY엽서L" panose="02030600000101010101" pitchFamily="18" charset="-127"/>
                <a:ea typeface="HY엽서L" panose="02030600000101010101" pitchFamily="18" charset="-127"/>
              </a:rPr>
              <a:t>반복해서 고기를 잡는다면 이 연못의 구성을 예측할 수 있을 것이다</a:t>
            </a:r>
            <a:r>
              <a:rPr lang="en-US" altLang="ko-KR" sz="1400">
                <a:latin typeface="HY엽서L" panose="02030600000101010101" pitchFamily="18" charset="-127"/>
                <a:ea typeface="HY엽서L" panose="02030600000101010101" pitchFamily="18" charset="-127"/>
              </a:rPr>
              <a:t>. </a:t>
            </a:r>
          </a:p>
          <a:p>
            <a:r>
              <a:rPr lang="ko-KR" altLang="en-US" sz="1400">
                <a:latin typeface="HY엽서L" panose="02030600000101010101" pitchFamily="18" charset="-127"/>
                <a:ea typeface="HY엽서L" panose="02030600000101010101" pitchFamily="18" charset="-127"/>
              </a:rPr>
              <a:t>즉 현실에서 관측되는 데이터의 상대도수는 연못의 넓이에 그대로 반영 </a:t>
            </a:r>
            <a:endParaRPr lang="en-US" altLang="ko-KR" sz="140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ko-KR" altLang="en-US" sz="1400">
                <a:latin typeface="HY엽서L" panose="02030600000101010101" pitchFamily="18" charset="-127"/>
                <a:ea typeface="HY엽서L" panose="02030600000101010101" pitchFamily="18" charset="-127"/>
              </a:rPr>
              <a:t>이러한 </a:t>
            </a:r>
            <a:r>
              <a:rPr lang="ko-KR" altLang="en-US" sz="140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과정을 랜덤 샘플링</a:t>
            </a:r>
            <a:r>
              <a:rPr lang="en-US" altLang="ko-KR" sz="140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(</a:t>
            </a:r>
            <a:r>
              <a:rPr lang="ko-KR" altLang="en-US" sz="140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무작위 추출</a:t>
            </a:r>
            <a:r>
              <a:rPr lang="en-US" altLang="ko-KR" sz="140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)</a:t>
            </a:r>
            <a:r>
              <a:rPr lang="ko-KR" altLang="en-US" sz="140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의 가정이라고 한다</a:t>
            </a:r>
            <a:r>
              <a:rPr lang="en-US" altLang="ko-KR" sz="1400">
                <a:latin typeface="HY엽서L" panose="02030600000101010101" pitchFamily="18" charset="-127"/>
                <a:ea typeface="HY엽서L" panose="02030600000101010101" pitchFamily="18" charset="-127"/>
              </a:rPr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21142012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0F80EE8-902F-4A5B-9AC8-2FDD4A79B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모집단과 통계적 추정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9557DF0-2EE9-4192-846A-783CED7CCE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6F2928EC-B657-46C1-B858-3788F3B68CCB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관측을 충분히 많이 하면 모집단의 모습을 상당히 선명하게 파악할 수 있다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/>
                  <a:t>하지만 우리의 목표는 많은 관측을 하지 않고도 모집단의 모습을 추측하는데 있다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/>
                  <a:t>그래서 필요한 것은 많이 관측되지 않은 데이터로부터 모평균을 추측하는 방법이다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>
                    <a:solidFill>
                      <a:srgbClr val="FF0000"/>
                    </a:solidFill>
                  </a:rPr>
                  <a:t>모집단의 평균을 모평균이라고 하고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이라</m:t>
                    </m:r>
                  </m:oMath>
                </a14:m>
                <a:r>
                  <a:rPr lang="ko-KR" altLang="en-US">
                    <a:solidFill>
                      <a:srgbClr val="FF0000"/>
                    </a:solidFill>
                  </a:rPr>
                  <a:t>고 정의한다</a:t>
                </a:r>
                <a:r>
                  <a:rPr lang="en-US" altLang="ko-KR">
                    <a:solidFill>
                      <a:srgbClr val="FF0000"/>
                    </a:solidFill>
                  </a:rPr>
                  <a:t>. </a:t>
                </a:r>
              </a:p>
              <a:p>
                <a:pPr lvl="1"/>
                <a:r>
                  <a:rPr lang="ko-KR" altLang="en-US">
                    <a:solidFill>
                      <a:srgbClr val="FF0000"/>
                    </a:solidFill>
                  </a:rPr>
                  <a:t>모집단의 분산을 모분산이라고 하고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ko-KR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>
                    <a:solidFill>
                      <a:srgbClr val="FF0000"/>
                    </a:solidFill>
                  </a:rPr>
                  <a:t>라고 정의한다</a:t>
                </a:r>
                <a:r>
                  <a:rPr lang="en-US" altLang="ko-KR">
                    <a:solidFill>
                      <a:srgbClr val="FF0000"/>
                    </a:solidFill>
                  </a:rPr>
                  <a:t>.</a:t>
                </a:r>
              </a:p>
              <a:p>
                <a:r>
                  <a:rPr lang="en-US" altLang="ko-KR">
                    <a:solidFill>
                      <a:schemeClr val="tx1"/>
                    </a:solidFill>
                  </a:rPr>
                  <a:t> </a:t>
                </a:r>
                <a:r>
                  <a:rPr lang="ko-KR" altLang="en-US"/>
                  <a:t>모평균이라고 하는 것은 모집단을 채우는 데이터가 대략 평균을 중심으로 제각각 흩어져 있는 수치</a:t>
                </a:r>
                <a:endParaRPr lang="en-US" altLang="ko-KR"/>
              </a:p>
              <a:p>
                <a:r>
                  <a:rPr lang="ko-KR" altLang="en-US"/>
                  <a:t>제각각이라는 표현을 이전 설명에서 알 수 있듯이 평균만 가지고 모집단을 파악하기 힘들다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질문 </a:t>
                </a:r>
                <a:r>
                  <a:rPr lang="en-US" altLang="ko-KR"/>
                  <a:t>: </a:t>
                </a:r>
                <a:r>
                  <a:rPr lang="ko-KR" altLang="en-US"/>
                  <a:t>데이터가 평균 주변에 어느 정도의 넓이로 퍼져 있는가</a:t>
                </a:r>
                <a:r>
                  <a:rPr lang="en-US" altLang="ko-KR"/>
                  <a:t>? </a:t>
                </a:r>
              </a:p>
              <a:p>
                <a:pPr lvl="1"/>
                <a:r>
                  <a:rPr lang="ko-KR" altLang="en-US"/>
                  <a:t>대답 </a:t>
                </a:r>
                <a:r>
                  <a:rPr lang="en-US" altLang="ko-KR"/>
                  <a:t>: </a:t>
                </a:r>
                <a:r>
                  <a:rPr lang="ko-KR" altLang="en-US"/>
                  <a:t>앞서서 우리는 표준편차가 데이터가 평균에서 흩어져 있는 상태를 파악할수 있는 통계량이라고 공부하였다</a:t>
                </a:r>
                <a:r>
                  <a:rPr lang="en-US" altLang="ko-KR"/>
                  <a:t>.  </a:t>
                </a:r>
                <a:endParaRPr lang="ko-KR" altLang="en-US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6F2928EC-B657-46C1-B858-3788F3B68C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40372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31D8CE1-F0BB-49D7-B1A5-32605A9EA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표본평균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F6863BE-EC89-4297-9DBB-0B7CAF4F87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03FE7CE8-A8B7-4D6F-892F-AC68A95A7A65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우리가 알고 싶은 것은 불확실한 현상의 원천인 모집단</a:t>
                </a:r>
                <a:endParaRPr lang="en-US" altLang="ko-KR"/>
              </a:p>
              <a:p>
                <a:r>
                  <a:rPr lang="ko-KR" altLang="en-US"/>
                  <a:t>모집단이 어떤 수치로 채워져 있는가 알 수 있다면</a:t>
                </a:r>
                <a:r>
                  <a:rPr lang="en-US" altLang="ko-KR"/>
                  <a:t>, </a:t>
                </a:r>
                <a:r>
                  <a:rPr lang="ko-KR" altLang="en-US"/>
                  <a:t>관측될 수치에 대해서 효과적으로 대비할 수 있기 때문</a:t>
                </a:r>
                <a:endParaRPr lang="en-US" altLang="ko-KR"/>
              </a:p>
              <a:p>
                <a:r>
                  <a:rPr lang="ko-KR" altLang="en-US"/>
                  <a:t>하지만 모집단 수치 전체의 분포 모습을 모두 정확하게 아는 것은 원칙적으로 불가능 </a:t>
                </a:r>
                <a:endParaRPr lang="en-US" altLang="ko-KR"/>
              </a:p>
              <a:p>
                <a:r>
                  <a:rPr lang="ko-KR" altLang="en-US"/>
                  <a:t>몇 번 측정한 체온의 평균을 내거나</a:t>
                </a:r>
                <a:r>
                  <a:rPr lang="en-US" altLang="ko-KR"/>
                  <a:t>, </a:t>
                </a:r>
                <a:r>
                  <a:rPr lang="ko-KR" altLang="en-US"/>
                  <a:t>하루하루의 매출액을 일주일 단위로 합하여 평균을 계산하기도 하는데 이렇게 </a:t>
                </a:r>
                <a:r>
                  <a:rPr lang="ko-KR" altLang="en-US">
                    <a:solidFill>
                      <a:srgbClr val="FF0000"/>
                    </a:solidFill>
                  </a:rPr>
                  <a:t>관측된 데이터의 평균값은 모평균과 구별하기 위해서 표본평균</a:t>
                </a:r>
                <a:r>
                  <a:rPr lang="en-US" altLang="ko-KR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>
                    <a:solidFill>
                      <a:srgbClr val="FF0000"/>
                    </a:solidFill>
                  </a:rPr>
                  <a:t>이라고 한다</a:t>
                </a:r>
                <a:r>
                  <a:rPr lang="en-US" altLang="ko-KR">
                    <a:solidFill>
                      <a:srgbClr val="FF0000"/>
                    </a:solidFill>
                  </a:rPr>
                  <a:t>. </a:t>
                </a:r>
              </a:p>
              <a:p>
                <a:r>
                  <a:rPr lang="ko-KR" altLang="en-US"/>
                  <a:t>표본평균은 모집단의 평균값</a:t>
                </a:r>
                <a:r>
                  <a:rPr lang="en-US" altLang="ko-KR"/>
                  <a:t>(</a:t>
                </a:r>
                <a:r>
                  <a:rPr lang="ko-KR" altLang="en-US"/>
                  <a:t>모평균</a:t>
                </a:r>
                <a:r>
                  <a:rPr lang="en-US" altLang="ko-KR"/>
                  <a:t>)</a:t>
                </a:r>
                <a:r>
                  <a:rPr lang="ko-KR" altLang="en-US"/>
                  <a:t>을 추정하느데 이용된다</a:t>
                </a:r>
                <a:r>
                  <a:rPr lang="en-US" altLang="ko-KR"/>
                  <a:t>. </a:t>
                </a:r>
                <a:r>
                  <a:rPr lang="ko-KR" altLang="en-US"/>
                  <a:t>그런 의미에서 </a:t>
                </a:r>
                <a:r>
                  <a:rPr lang="ko-KR" altLang="en-US">
                    <a:solidFill>
                      <a:srgbClr val="FF0000"/>
                    </a:solidFill>
                  </a:rPr>
                  <a:t>표본평균은 모평균의 추정량</a:t>
                </a:r>
                <a:r>
                  <a:rPr lang="ko-KR" altLang="en-US"/>
                  <a:t>이라고 한다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>
                    <a:solidFill>
                      <a:srgbClr val="FF0000"/>
                    </a:solidFill>
                  </a:rPr>
                  <a:t>표본평균을 모평균을 검정하는데 이용되므로 표본평균을 모평균의 검정통계량</a:t>
                </a:r>
                <a:r>
                  <a:rPr lang="ko-KR" altLang="en-US"/>
                  <a:t>이라고 한다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/>
                  <a:t>대수의 법칙</a:t>
                </a:r>
                <a:endParaRPr lang="en-US" altLang="ko-KR"/>
              </a:p>
              <a:p>
                <a:pPr lvl="1"/>
                <a:r>
                  <a:rPr lang="ko-KR" altLang="en-US">
                    <a:solidFill>
                      <a:srgbClr val="FF0000"/>
                    </a:solidFill>
                  </a:rPr>
                  <a:t>하나의 모집단에서 </a:t>
                </a:r>
                <a:r>
                  <a:rPr lang="en-US" altLang="ko-KR">
                    <a:solidFill>
                      <a:srgbClr val="FF0000"/>
                    </a:solidFill>
                  </a:rPr>
                  <a:t>n</a:t>
                </a:r>
                <a:r>
                  <a:rPr lang="ko-KR" altLang="en-US">
                    <a:solidFill>
                      <a:srgbClr val="FF0000"/>
                    </a:solidFill>
                  </a:rPr>
                  <a:t>개의 데이터를 관측하고 그 표본평균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ko-KR" altLang="en-US">
                    <a:solidFill>
                      <a:srgbClr val="FF0000"/>
                    </a:solidFill>
                  </a:rPr>
                  <a:t>를 만든다</a:t>
                </a:r>
                <a:r>
                  <a:rPr lang="en-US" altLang="ko-KR">
                    <a:solidFill>
                      <a:srgbClr val="FF0000"/>
                    </a:solidFill>
                  </a:rPr>
                  <a:t>. </a:t>
                </a:r>
                <a:r>
                  <a:rPr lang="ko-KR" altLang="en-US">
                    <a:solidFill>
                      <a:srgbClr val="FF0000"/>
                    </a:solidFill>
                  </a:rPr>
                  <a:t>이 때 </a:t>
                </a:r>
                <a:r>
                  <a:rPr lang="en-US" altLang="ko-KR">
                    <a:solidFill>
                      <a:srgbClr val="FF0000"/>
                    </a:solidFill>
                  </a:rPr>
                  <a:t>n</a:t>
                </a:r>
                <a:r>
                  <a:rPr lang="ko-KR" altLang="en-US">
                    <a:solidFill>
                      <a:srgbClr val="FF0000"/>
                    </a:solidFill>
                  </a:rPr>
                  <a:t>이 크면 클수록 표본평균은 모평균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ko-KR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ko-KR" altLang="en-US">
                    <a:solidFill>
                      <a:srgbClr val="FF0000"/>
                    </a:solidFill>
                  </a:rPr>
                  <a:t> 가까운 수치를 구할 가능성이 커진다</a:t>
                </a:r>
                <a:r>
                  <a:rPr lang="en-US" altLang="ko-KR">
                    <a:solidFill>
                      <a:srgbClr val="FF0000"/>
                    </a:solidFill>
                  </a:rPr>
                  <a:t>. </a:t>
                </a:r>
              </a:p>
              <a:p>
                <a:pPr marL="0" indent="0">
                  <a:buNone/>
                </a:pPr>
                <a:endParaRPr lang="ko-KR" altLang="en-US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03FE7CE8-A8B7-4D6F-892F-AC68A95A7A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6627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8E45E38-A32E-4C10-9109-97F55250B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표본평균의 성질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FC1427-5EC3-4747-8FC0-7DF324F25A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62F411A-F245-4594-A72D-EC24778A165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정규분포는 통계 분석에서 중요한 위치를 차지하고 있다</a:t>
            </a:r>
            <a:r>
              <a:rPr lang="en-US" altLang="ko-KR"/>
              <a:t>. </a:t>
            </a:r>
            <a:r>
              <a:rPr lang="ko-KR" altLang="en-US"/>
              <a:t>모집단에서 반복적으로 표본을 추출해 각각 평균을 계산할 때</a:t>
            </a:r>
            <a:r>
              <a:rPr lang="en-US" altLang="ko-KR"/>
              <a:t>, </a:t>
            </a:r>
            <a:r>
              <a:rPr lang="ko-KR" altLang="en-US"/>
              <a:t>이 </a:t>
            </a:r>
            <a:r>
              <a:rPr lang="ko-KR" altLang="en-US">
                <a:solidFill>
                  <a:srgbClr val="FF0000"/>
                </a:solidFill>
              </a:rPr>
              <a:t>평균들은 정규본포를 이룬다</a:t>
            </a:r>
            <a:r>
              <a:rPr lang="en-US" altLang="ko-KR">
                <a:solidFill>
                  <a:srgbClr val="FF0000"/>
                </a:solidFill>
              </a:rPr>
              <a:t>. </a:t>
            </a:r>
            <a:r>
              <a:rPr lang="ko-KR" altLang="en-US">
                <a:solidFill>
                  <a:srgbClr val="FF0000"/>
                </a:solidFill>
              </a:rPr>
              <a:t>이것을 중심 극한 정리</a:t>
            </a:r>
            <a:r>
              <a:rPr lang="ko-KR" altLang="en-US"/>
              <a:t>라 한다</a:t>
            </a:r>
            <a:r>
              <a:rPr lang="en-US" altLang="ko-KR"/>
              <a:t>.</a:t>
            </a:r>
          </a:p>
          <a:p>
            <a:r>
              <a:rPr lang="ko-KR" altLang="en-US"/>
              <a:t>카지노의 크랩스</a:t>
            </a:r>
            <a:r>
              <a:rPr lang="en-US" altLang="ko-KR"/>
              <a:t>(craps)</a:t>
            </a:r>
            <a:r>
              <a:rPr lang="ko-KR" altLang="en-US"/>
              <a:t>라는 게임이 있다</a:t>
            </a:r>
            <a:r>
              <a:rPr lang="en-US" altLang="ko-KR"/>
              <a:t>. </a:t>
            </a:r>
            <a:r>
              <a:rPr lang="ko-KR" altLang="en-US"/>
              <a:t>이 게임은 직육면체의 주사위 </a:t>
            </a:r>
            <a:r>
              <a:rPr lang="en-US" altLang="ko-KR"/>
              <a:t>2 </a:t>
            </a:r>
            <a:r>
              <a:rPr lang="ko-KR" altLang="en-US"/>
              <a:t>개를 사용하여 주사위 </a:t>
            </a:r>
            <a:r>
              <a:rPr lang="en-US" altLang="ko-KR"/>
              <a:t>2</a:t>
            </a:r>
            <a:r>
              <a:rPr lang="ko-KR" altLang="en-US"/>
              <a:t>개를 던져서 그 합을 계산하면 된다</a:t>
            </a:r>
            <a:r>
              <a:rPr lang="en-US" altLang="ko-KR"/>
              <a:t>. </a:t>
            </a:r>
            <a:r>
              <a:rPr lang="ko-KR" altLang="en-US"/>
              <a:t>가장 작은 값은 </a:t>
            </a:r>
            <a:r>
              <a:rPr lang="en-US" altLang="ko-KR"/>
              <a:t>(1, 1)</a:t>
            </a:r>
            <a:r>
              <a:rPr lang="ko-KR" altLang="en-US"/>
              <a:t>의 값은 </a:t>
            </a:r>
            <a:r>
              <a:rPr lang="en-US" altLang="ko-KR"/>
              <a:t>2</a:t>
            </a:r>
            <a:r>
              <a:rPr lang="ko-KR" altLang="en-US"/>
              <a:t>이고 가장 큰 값은 </a:t>
            </a:r>
            <a:r>
              <a:rPr lang="en-US" altLang="ko-KR"/>
              <a:t>(6, 6)</a:t>
            </a:r>
            <a:r>
              <a:rPr lang="ko-KR" altLang="en-US"/>
              <a:t>의 값인 </a:t>
            </a:r>
            <a:r>
              <a:rPr lang="en-US" altLang="ko-KR"/>
              <a:t>12</a:t>
            </a:r>
            <a:r>
              <a:rPr lang="ko-KR" altLang="en-US"/>
              <a:t>이다</a:t>
            </a:r>
            <a:r>
              <a:rPr lang="en-US" altLang="ko-KR"/>
              <a:t>. </a:t>
            </a:r>
            <a:r>
              <a:rPr lang="ko-KR" altLang="en-US"/>
              <a:t>아래는 그 예시이다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2</a:t>
            </a:r>
            <a:r>
              <a:rPr lang="ko-KR" altLang="en-US"/>
              <a:t>가 나올 확률 </a:t>
            </a:r>
            <a:r>
              <a:rPr lang="en-US" altLang="ko-KR"/>
              <a:t>: (1, 1) 1/36 </a:t>
            </a:r>
          </a:p>
          <a:p>
            <a:pPr lvl="1"/>
            <a:r>
              <a:rPr lang="en-US" altLang="ko-KR"/>
              <a:t>12</a:t>
            </a:r>
            <a:r>
              <a:rPr lang="ko-KR" altLang="en-US"/>
              <a:t>가 나올 확률 </a:t>
            </a:r>
            <a:r>
              <a:rPr lang="en-US" altLang="ko-KR"/>
              <a:t>: (6, 6) 1/36</a:t>
            </a:r>
          </a:p>
          <a:p>
            <a:pPr lvl="1"/>
            <a:r>
              <a:rPr lang="en-US" altLang="ko-KR"/>
              <a:t>3</a:t>
            </a:r>
            <a:r>
              <a:rPr lang="ko-KR" altLang="en-US"/>
              <a:t>이 나올 확률 </a:t>
            </a:r>
            <a:r>
              <a:rPr lang="en-US" altLang="ko-KR"/>
              <a:t>: (1, 2), (2, 1)  2/36</a:t>
            </a:r>
          </a:p>
          <a:p>
            <a:pPr lvl="1"/>
            <a:r>
              <a:rPr lang="en-US" altLang="ko-KR"/>
              <a:t>7</a:t>
            </a:r>
            <a:r>
              <a:rPr lang="ko-KR" altLang="en-US"/>
              <a:t>이 나올 확률 </a:t>
            </a:r>
            <a:r>
              <a:rPr lang="en-US" altLang="ko-KR"/>
              <a:t>: (1, 6), (2, 5), (3, 4), (4, 3), (5, 2), (6, 1) 6/36</a:t>
            </a:r>
          </a:p>
          <a:p>
            <a:r>
              <a:rPr lang="ko-KR" altLang="en-US"/>
              <a:t>이 게임에서 </a:t>
            </a:r>
            <a:r>
              <a:rPr lang="en-US" altLang="ko-KR"/>
              <a:t>10,000</a:t>
            </a:r>
            <a:r>
              <a:rPr lang="ko-KR" altLang="en-US"/>
              <a:t>번의 게임 결과에 대한 히스토그램을 그려봅시다</a:t>
            </a:r>
            <a:r>
              <a:rPr lang="en-US" altLang="ko-KR"/>
              <a:t>.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5218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8E5EAEB-AEE8-4202-BFBD-BFA1C002A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중심극한정리 예제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43CE1A6-31D1-469A-82F9-2EFF8EC890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D49FA0A-54A3-4F58-B6A1-FD9B8CF4D45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graps</a:t>
            </a:r>
            <a:r>
              <a:rPr lang="ko-KR" altLang="en-US"/>
              <a:t>의 게임의 결과를 가지고 실제로 시물레이션을 해보겠습니다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79ABA2-8A90-4293-AC8C-19873DCAB0E7}"/>
              </a:ext>
            </a:extLst>
          </p:cNvPr>
          <p:cNvSpPr txBox="1"/>
          <p:nvPr/>
        </p:nvSpPr>
        <p:spPr>
          <a:xfrm>
            <a:off x="914400" y="1670858"/>
            <a:ext cx="8204662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# </a:t>
            </a:r>
            <a:r>
              <a:rPr lang="ko-KR" altLang="en-US" sz="1400"/>
              <a:t>주사위가 나올 수 있는 값 </a:t>
            </a:r>
            <a:r>
              <a:rPr lang="en-US" altLang="ko-KR" sz="1400"/>
              <a:t>2 ~ 12, </a:t>
            </a:r>
            <a:r>
              <a:rPr lang="ko-KR" altLang="en-US" sz="1400"/>
              <a:t>각각의 나올수 있는 방법의 수 </a:t>
            </a:r>
            <a:endParaRPr lang="en-US" altLang="ko-KR" sz="1400"/>
          </a:p>
          <a:p>
            <a:r>
              <a:rPr lang="en-US" altLang="ko-KR" sz="1400"/>
              <a:t>score &lt;- 2:12</a:t>
            </a:r>
          </a:p>
          <a:p>
            <a:r>
              <a:rPr lang="en-US" altLang="ko-KR" sz="1400"/>
              <a:t>ways &lt;- c(1,2,3,4,5,6,5,4,3,2,1)</a:t>
            </a:r>
          </a:p>
          <a:p>
            <a:endParaRPr lang="en-US" altLang="ko-KR" sz="1400"/>
          </a:p>
          <a:p>
            <a:r>
              <a:rPr lang="en-US" altLang="ko-KR" sz="1400"/>
              <a:t>game &lt;- rep(score,ways)</a:t>
            </a:r>
          </a:p>
          <a:p>
            <a:endParaRPr lang="en-US" altLang="ko-KR" sz="1400"/>
          </a:p>
          <a:p>
            <a:r>
              <a:rPr lang="en-US" altLang="ko-KR" sz="1400"/>
              <a:t># sample </a:t>
            </a:r>
            <a:r>
              <a:rPr lang="ko-KR" altLang="en-US" sz="1400"/>
              <a:t>함수를 사용하여 랜덤한 값을 추출 </a:t>
            </a:r>
            <a:endParaRPr lang="en-US" altLang="ko-KR" sz="1400"/>
          </a:p>
          <a:p>
            <a:r>
              <a:rPr lang="en-US" altLang="ko-KR" sz="1400"/>
              <a:t>sample(game, 1)</a:t>
            </a:r>
          </a:p>
          <a:p>
            <a:endParaRPr lang="en-US" altLang="ko-KR" sz="1400"/>
          </a:p>
          <a:p>
            <a:r>
              <a:rPr lang="en-US" altLang="ko-KR" sz="1400"/>
              <a:t># 10000</a:t>
            </a:r>
            <a:r>
              <a:rPr lang="ko-KR" altLang="en-US" sz="1400"/>
              <a:t>번 반복하고 그림을 그려봅시다</a:t>
            </a:r>
            <a:r>
              <a:rPr lang="en-US" altLang="ko-KR" sz="1400"/>
              <a:t>.  </a:t>
            </a:r>
          </a:p>
          <a:p>
            <a:r>
              <a:rPr lang="en-US" altLang="ko-KR" sz="1400"/>
              <a:t>rt &lt;- c()</a:t>
            </a:r>
          </a:p>
          <a:p>
            <a:r>
              <a:rPr lang="en-US" altLang="ko-KR" sz="1400"/>
              <a:t>for (i in 1:10000){</a:t>
            </a:r>
          </a:p>
          <a:p>
            <a:r>
              <a:rPr lang="en-US" altLang="ko-KR" sz="1400"/>
              <a:t>  rt &lt;- c(rt, sample(game,1))</a:t>
            </a:r>
          </a:p>
          <a:p>
            <a:r>
              <a:rPr lang="en-US" altLang="ko-KR" sz="1400"/>
              <a:t>}</a:t>
            </a:r>
          </a:p>
          <a:p>
            <a:r>
              <a:rPr lang="en-US" altLang="ko-KR" sz="1400"/>
              <a:t>hist(rt, breaks=(1.5:12.5))</a:t>
            </a:r>
          </a:p>
          <a:p>
            <a:endParaRPr lang="en-US" altLang="ko-KR" sz="1400"/>
          </a:p>
          <a:p>
            <a:r>
              <a:rPr lang="en-US" altLang="ko-KR" sz="1400"/>
              <a:t># </a:t>
            </a:r>
            <a:r>
              <a:rPr lang="ko-KR" altLang="en-US" sz="1400"/>
              <a:t>한번 할 때 </a:t>
            </a:r>
            <a:r>
              <a:rPr lang="en-US" altLang="ko-KR" sz="1400"/>
              <a:t>3</a:t>
            </a:r>
            <a:r>
              <a:rPr lang="ko-KR" altLang="en-US" sz="1400"/>
              <a:t>번의 게임을 하고 평균을 내서 같은 방법으로 </a:t>
            </a:r>
            <a:r>
              <a:rPr lang="en-US" altLang="ko-KR" sz="1400"/>
              <a:t>1000</a:t>
            </a:r>
            <a:r>
              <a:rPr lang="ko-KR" altLang="en-US" sz="1400"/>
              <a:t>번을 해봅시다</a:t>
            </a:r>
            <a:r>
              <a:rPr lang="en-US" altLang="ko-KR" sz="1400"/>
              <a:t>.</a:t>
            </a:r>
          </a:p>
          <a:p>
            <a:r>
              <a:rPr lang="en-US" altLang="ko-KR" sz="1400"/>
              <a:t>mean.score &lt;- c()</a:t>
            </a:r>
          </a:p>
          <a:p>
            <a:r>
              <a:rPr lang="en-US" altLang="ko-KR" sz="1400"/>
              <a:t>for (i in 1:10000){</a:t>
            </a:r>
          </a:p>
          <a:p>
            <a:r>
              <a:rPr lang="en-US" altLang="ko-KR" sz="1400"/>
              <a:t>  mean.score &lt;- c(mean.score, mean(sample(game,3)))</a:t>
            </a:r>
          </a:p>
          <a:p>
            <a:r>
              <a:rPr lang="en-US" altLang="ko-KR" sz="1400"/>
              <a:t>}</a:t>
            </a:r>
          </a:p>
          <a:p>
            <a:r>
              <a:rPr lang="en-US" altLang="ko-KR" sz="1400"/>
              <a:t>hist(mean.score, breaks = (1.5:12.5)) </a:t>
            </a:r>
          </a:p>
          <a:p>
            <a:endParaRPr lang="ko-KR" altLang="en-US" sz="14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EB553E8-5C74-49EE-AE65-E5165C9A5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822" y="2086923"/>
            <a:ext cx="4387070" cy="26841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FECC30C-8E14-4035-8C97-40C8B659F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5998" y="4700188"/>
            <a:ext cx="3162214" cy="207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881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11390BF-D0D7-4CC4-8BA1-1F569AB39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중심극한정리 예제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20163F-6330-4395-BBA3-500FD52999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206C24-62F8-4896-9A80-6A5675DAB8A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이번에는 전장에서 그린 그림에 선 그래프를 첨가해봅시다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B33A17-6B6A-46B6-B2A4-3D27DFE41DE5}"/>
              </a:ext>
            </a:extLst>
          </p:cNvPr>
          <p:cNvSpPr txBox="1"/>
          <p:nvPr/>
        </p:nvSpPr>
        <p:spPr>
          <a:xfrm>
            <a:off x="914400" y="1670858"/>
            <a:ext cx="820466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mean(mean.score)</a:t>
            </a:r>
          </a:p>
          <a:p>
            <a:r>
              <a:rPr lang="en-US" altLang="ko-KR" sz="1400"/>
              <a:t>sd(mean.score)</a:t>
            </a:r>
          </a:p>
          <a:p>
            <a:endParaRPr lang="en-US" altLang="ko-KR" sz="1400"/>
          </a:p>
          <a:p>
            <a:r>
              <a:rPr lang="en-US" altLang="ko-KR" sz="1400"/>
              <a:t>xv &lt;- seq(2, 12, 0.1)</a:t>
            </a:r>
          </a:p>
          <a:p>
            <a:r>
              <a:rPr lang="en-US" altLang="ko-KR" sz="1400"/>
              <a:t>yv &lt;- 10000 * dnorm(xv, mean(mean.score), sd(mean.score))</a:t>
            </a:r>
          </a:p>
          <a:p>
            <a:endParaRPr lang="en-US" altLang="ko-KR" sz="1400"/>
          </a:p>
          <a:p>
            <a:r>
              <a:rPr lang="en-US" altLang="ko-KR" sz="1400"/>
              <a:t>hist(mean.score, breaks = (1.5:12.5), ylim = c(0,3000), col = 'yellow', main='')</a:t>
            </a:r>
          </a:p>
          <a:p>
            <a:r>
              <a:rPr lang="en-US" altLang="ko-KR" sz="1400"/>
              <a:t>lines(xv, yv, col='red')</a:t>
            </a:r>
            <a:endParaRPr lang="ko-KR" altLang="en-US" sz="14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DFA8709-81F4-4C59-A341-C599D256F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889" y="3486740"/>
            <a:ext cx="4667121" cy="274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88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1C72D3C-825B-4D50-831F-8E0AC4D61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표본평균의 성질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0CC3191-46B1-4439-8168-49F94D0269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F8ABF2D6-8D80-4EB6-9737-F9AA84E7EC13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앞장에서 </a:t>
                </a:r>
                <a:r>
                  <a:rPr lang="en-US" altLang="ko-KR"/>
                  <a:t>R</a:t>
                </a:r>
                <a:r>
                  <a:rPr lang="ko-KR" altLang="en-US"/>
                  <a:t>로 시물레이션한 결과를 보면 모집단이 정규분포 하고 있는 것을 정규모집단이라고 부르고</a:t>
                </a:r>
                <a:r>
                  <a:rPr lang="en-US" altLang="ko-KR"/>
                  <a:t>, </a:t>
                </a:r>
                <a:r>
                  <a:rPr lang="ko-KR" altLang="en-US"/>
                  <a:t>이 모집단은 표본평균을 만들어도 그 분포는 정규분포 그대로 유지한다는 훌륭한 성질을 갖고 있다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/>
                  <a:t>정규모집단에서 표본평균의 성질 </a:t>
                </a:r>
                <a:endParaRPr lang="en-US" altLang="ko-KR"/>
              </a:p>
              <a:p>
                <a:pPr lvl="1"/>
                <a:r>
                  <a:rPr lang="ko-KR" altLang="en-US">
                    <a:solidFill>
                      <a:srgbClr val="FF0000"/>
                    </a:solidFill>
                  </a:rPr>
                  <a:t>정규모집단의 모평균을 </a:t>
                </a:r>
                <a14:m>
                  <m:oMath xmlns:m="http://schemas.openxmlformats.org/officeDocument/2006/math">
                    <m:r>
                      <a:rPr lang="ko-KR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ko-KR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모</m:t>
                    </m:r>
                  </m:oMath>
                </a14:m>
                <a:r>
                  <a:rPr lang="ko-KR" altLang="en-US">
                    <a:solidFill>
                      <a:srgbClr val="FF0000"/>
                    </a:solidFill>
                  </a:rPr>
                  <a:t>집단의 표준편차를 </a:t>
                </a:r>
                <a14:m>
                  <m:oMath xmlns:m="http://schemas.openxmlformats.org/officeDocument/2006/math">
                    <m:r>
                      <a:rPr lang="ko-KR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ko-KR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라</m:t>
                    </m:r>
                  </m:oMath>
                </a14:m>
                <a:r>
                  <a:rPr lang="ko-KR" altLang="en-US">
                    <a:solidFill>
                      <a:srgbClr val="FF0000"/>
                    </a:solidFill>
                  </a:rPr>
                  <a:t>고 할 때</a:t>
                </a:r>
                <a:r>
                  <a:rPr lang="en-US" altLang="ko-KR">
                    <a:solidFill>
                      <a:srgbClr val="FF0000"/>
                    </a:solidFill>
                  </a:rPr>
                  <a:t>, </a:t>
                </a:r>
                <a:r>
                  <a:rPr lang="ko-KR" altLang="en-US">
                    <a:solidFill>
                      <a:srgbClr val="FF0000"/>
                    </a:solidFill>
                  </a:rPr>
                  <a:t>여기에서 관측된 데이터 </a:t>
                </a:r>
                <a:r>
                  <a:rPr lang="en-US" altLang="ko-KR">
                    <a:solidFill>
                      <a:srgbClr val="FF0000"/>
                    </a:solidFill>
                  </a:rPr>
                  <a:t>x</a:t>
                </a:r>
                <a:r>
                  <a:rPr lang="ko-KR" altLang="en-US">
                    <a:solidFill>
                      <a:srgbClr val="FF0000"/>
                    </a:solidFill>
                  </a:rPr>
                  <a:t>의 </a:t>
                </a:r>
                <a:r>
                  <a:rPr lang="en-US" altLang="ko-KR">
                    <a:solidFill>
                      <a:srgbClr val="FF0000"/>
                    </a:solidFill>
                  </a:rPr>
                  <a:t>n</a:t>
                </a:r>
                <a:r>
                  <a:rPr lang="ko-KR" altLang="en-US">
                    <a:solidFill>
                      <a:srgbClr val="FF0000"/>
                    </a:solidFill>
                  </a:rPr>
                  <a:t>개에 대한 표본평균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ko-KR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>
                    <a:solidFill>
                      <a:srgbClr val="FF0000"/>
                    </a:solidFill>
                  </a:rPr>
                  <a:t> 분포 역시 정규분포를 가진다</a:t>
                </a:r>
                <a:r>
                  <a:rPr lang="en-US" altLang="ko-KR">
                    <a:solidFill>
                      <a:srgbClr val="FF0000"/>
                    </a:solidFill>
                  </a:rPr>
                  <a:t>.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ko-KR" altLang="en-US">
                    <a:solidFill>
                      <a:srgbClr val="FF0000"/>
                    </a:solidFill>
                  </a:rPr>
                  <a:t>의 분포 평균값은 </a:t>
                </a:r>
                <a14:m>
                  <m:oMath xmlns:m="http://schemas.openxmlformats.org/officeDocument/2006/math">
                    <m:r>
                      <a:rPr lang="ko-KR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ko-KR" altLang="en-US">
                    <a:solidFill>
                      <a:srgbClr val="FF0000"/>
                    </a:solidFill>
                  </a:rPr>
                  <a:t> 그대로지만</a:t>
                </a:r>
                <a:r>
                  <a:rPr lang="en-US" altLang="ko-KR">
                    <a:solidFill>
                      <a:srgbClr val="FF0000"/>
                    </a:solidFill>
                  </a:rPr>
                  <a:t>, </a:t>
                </a:r>
                <a:r>
                  <a:rPr lang="ko-KR" altLang="en-US">
                    <a:solidFill>
                      <a:srgbClr val="FF0000"/>
                    </a:solidFill>
                  </a:rPr>
                  <a:t>표준편차는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>
                    <a:solidFill>
                      <a:srgbClr val="FF0000"/>
                    </a:solidFill>
                  </a:rPr>
                  <a:t>가 되어서 모집단의 비해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ko-KR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>
                    <a:solidFill>
                      <a:srgbClr val="FF0000"/>
                    </a:solidFill>
                  </a:rPr>
                  <a:t>로 줄어든다</a:t>
                </a:r>
                <a:r>
                  <a:rPr lang="en-US" altLang="ko-KR">
                    <a:solidFill>
                      <a:srgbClr val="FF0000"/>
                    </a:solidFill>
                  </a:rPr>
                  <a:t>. </a:t>
                </a:r>
                <a:endParaRPr lang="en-US" altLang="ko-KR"/>
              </a:p>
              <a:p>
                <a:r>
                  <a:rPr lang="ko-KR" altLang="en-US"/>
                  <a:t>정규모집단에서 표본평균의 </a:t>
                </a:r>
                <a:r>
                  <a:rPr lang="en-US" altLang="ko-KR"/>
                  <a:t>95% </a:t>
                </a:r>
                <a:r>
                  <a:rPr lang="ko-KR" altLang="en-US"/>
                  <a:t>예언적중구간</a:t>
                </a:r>
                <a:endParaRPr lang="en-US" altLang="ko-KR"/>
              </a:p>
              <a:p>
                <a:pPr lvl="1"/>
                <a:r>
                  <a:rPr lang="ko-KR" altLang="en-US"/>
                  <a:t>모평균이 </a:t>
                </a:r>
                <a14:m>
                  <m:oMath xmlns:m="http://schemas.openxmlformats.org/officeDocument/2006/math">
                    <m:r>
                      <a:rPr lang="ko-KR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ko-KR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/>
                  <a:t>이고</a:t>
                </a:r>
                <a:r>
                  <a:rPr lang="en-US" altLang="ko-KR"/>
                  <a:t>, </a:t>
                </a:r>
                <a:r>
                  <a:rPr lang="ko-KR" altLang="en-US"/>
                  <a:t>모집단의 표준편차가 </a:t>
                </a:r>
                <a14:m>
                  <m:oMath xmlns:m="http://schemas.openxmlformats.org/officeDocument/2006/math">
                    <m:r>
                      <a:rPr lang="ko-KR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ko-KR" altLang="en-US"/>
                  <a:t>인 정규분포에서 데이터 </a:t>
                </a:r>
                <a:r>
                  <a:rPr lang="en-US" altLang="ko-KR"/>
                  <a:t>n</a:t>
                </a:r>
                <a:r>
                  <a:rPr lang="ko-KR" altLang="en-US"/>
                  <a:t>개의 표본평균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ko-KR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/>
                  <a:t>에 대한 </a:t>
                </a:r>
                <a:r>
                  <a:rPr lang="en-US" altLang="ko-KR"/>
                  <a:t>95% </a:t>
                </a:r>
                <a:r>
                  <a:rPr lang="ko-KR" altLang="en-US"/>
                  <a:t>예언적중구간은 </a:t>
                </a:r>
                <a:endParaRPr lang="en-US" altLang="ko-KR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−1.96</m:t>
                    </m:r>
                    <m:f>
                      <m:fPr>
                        <m:ctrlP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>
                    <a:solidFill>
                      <a:srgbClr val="FF0000"/>
                    </a:solidFill>
                  </a:rPr>
                  <a:t>상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1.96</m:t>
                    </m:r>
                    <m:f>
                      <m:fPr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altLang="ko-K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>
                    <a:solidFill>
                      <a:srgbClr val="FF0000"/>
                    </a:solidFill>
                  </a:rPr>
                  <a:t> </a:t>
                </a:r>
                <a:r>
                  <a:rPr lang="ko-KR" altLang="en-US">
                    <a:solidFill>
                      <a:srgbClr val="FF0000"/>
                    </a:solidFill>
                  </a:rPr>
                  <a:t>이하 </a:t>
                </a:r>
                <a:endParaRPr lang="en-US" altLang="ko-KR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−1.96≤</m:t>
                    </m:r>
                    <m:f>
                      <m:fPr>
                        <m:ctrlP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ko-KR" alt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f>
                          <m:fPr>
                            <m:ctrlP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≤1.96</m:t>
                    </m:r>
                  </m:oMath>
                </a14:m>
                <a:endParaRPr lang="en-US" altLang="ko-KR">
                  <a:solidFill>
                    <a:srgbClr val="FF0000"/>
                  </a:solidFill>
                </a:endParaRPr>
              </a:p>
              <a:p>
                <a:endParaRPr lang="en-US" altLang="ko-KR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F8ABF2D6-8D80-4EB6-9737-F9AA84E7EC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 r="-1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09825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AEE5DB6-AC9A-4DD5-AB2A-93CBDD4CE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표본평균을 이용한 모평균의 구간추정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5FB494-9091-499C-A691-56EAE3A78E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AA54013B-104E-4C04-BAF8-9122720FE731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모평균이나 모분산을 추정하기 위한 방법 </a:t>
                </a:r>
                <a:endParaRPr lang="en-US" altLang="ko-KR"/>
              </a:p>
              <a:p>
                <a:r>
                  <a:rPr lang="ko-KR" altLang="en-US"/>
                  <a:t>예제 </a:t>
                </a:r>
                <a:r>
                  <a:rPr lang="en-US" altLang="ko-KR"/>
                  <a:t>1 </a:t>
                </a:r>
              </a:p>
              <a:p>
                <a:pPr lvl="1"/>
                <a:r>
                  <a:rPr lang="ko-KR" altLang="en-US"/>
                  <a:t>편의점에서 판매하는 삼각김밥을 자동으로 만드는 기계가 있다</a:t>
                </a:r>
                <a:r>
                  <a:rPr lang="en-US" altLang="ko-KR"/>
                  <a:t>. </a:t>
                </a:r>
                <a:r>
                  <a:rPr lang="ko-KR" altLang="en-US"/>
                  <a:t>이 기계는 삼각김밥의 무게를 다양하게 조절할 수 있지만</a:t>
                </a:r>
                <a:r>
                  <a:rPr lang="en-US" altLang="ko-KR"/>
                  <a:t>, </a:t>
                </a:r>
                <a:r>
                  <a:rPr lang="ko-KR" altLang="en-US"/>
                  <a:t>무게에는 오차가 발생한다</a:t>
                </a:r>
                <a:r>
                  <a:rPr lang="en-US" altLang="ko-KR"/>
                  <a:t>. </a:t>
                </a:r>
                <a:r>
                  <a:rPr lang="ko-KR" altLang="en-US"/>
                  <a:t>완성된 삼각김밥 무게의 모든 데이터를 모집단이라고 할 때</a:t>
                </a:r>
                <a:r>
                  <a:rPr lang="en-US" altLang="ko-KR"/>
                  <a:t>, </a:t>
                </a:r>
                <a:r>
                  <a:rPr lang="ko-KR" altLang="en-US"/>
                  <a:t>그것은 정규모집단이고</a:t>
                </a:r>
                <a:r>
                  <a:rPr lang="en-US" altLang="ko-KR"/>
                  <a:t>, </a:t>
                </a:r>
                <a:r>
                  <a:rPr lang="ko-KR" altLang="en-US"/>
                  <a:t>모집단의 편차가 </a:t>
                </a:r>
                <a:r>
                  <a:rPr lang="en-US" altLang="ko-KR"/>
                  <a:t>10</a:t>
                </a:r>
                <a:r>
                  <a:rPr lang="ko-KR" altLang="en-US"/>
                  <a:t>그램이라는 것을 알고 있다</a:t>
                </a:r>
                <a:r>
                  <a:rPr lang="en-US" altLang="ko-KR"/>
                  <a:t>. </a:t>
                </a:r>
                <a:r>
                  <a:rPr lang="ko-KR" altLang="en-US"/>
                  <a:t>여기에서 </a:t>
                </a:r>
                <a:r>
                  <a:rPr lang="en-US" altLang="ko-KR"/>
                  <a:t>25</a:t>
                </a:r>
                <a:r>
                  <a:rPr lang="ko-KR" altLang="en-US"/>
                  <a:t>개의 삼각김밥을 만들면 그 표본평균은 </a:t>
                </a:r>
                <a:r>
                  <a:rPr lang="en-US" altLang="ko-KR"/>
                  <a:t>80</a:t>
                </a:r>
                <a:r>
                  <a:rPr lang="ko-KR" altLang="en-US"/>
                  <a:t>그램이었다</a:t>
                </a:r>
                <a:r>
                  <a:rPr lang="en-US" altLang="ko-KR"/>
                  <a:t>. </a:t>
                </a:r>
                <a:r>
                  <a:rPr lang="ko-KR" altLang="en-US"/>
                  <a:t>제조된 삼각김밥의 무게 모평균을 </a:t>
                </a:r>
                <a:r>
                  <a:rPr lang="en-US" altLang="ko-KR"/>
                  <a:t>95% </a:t>
                </a:r>
                <a:r>
                  <a:rPr lang="ko-KR" altLang="en-US"/>
                  <a:t>신뢰구간을 구간추정해 보자 </a:t>
                </a:r>
                <a:endParaRPr lang="en-US" altLang="ko-KR"/>
              </a:p>
              <a:p>
                <a:pPr lvl="1"/>
                <a:r>
                  <a:rPr lang="ko-KR" altLang="en-US"/>
                  <a:t>공식 </a:t>
                </a:r>
                <a:r>
                  <a:rPr lang="en-US" altLang="ko-KR"/>
                  <a:t>: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−1.96≤</m:t>
                    </m:r>
                    <m:f>
                      <m:fPr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ko-KR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f>
                          <m:fPr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  <m:r>
                      <a:rPr lang="en-US" altLang="ko-K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≤1.96</m:t>
                    </m:r>
                  </m:oMath>
                </a14:m>
                <a:r>
                  <a:rPr lang="ko-KR" altLang="en-US">
                    <a:solidFill>
                      <a:srgbClr val="FF0000"/>
                    </a:solidFill>
                  </a:rPr>
                  <a:t>를 응용하여 수식을 정리하면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ko-K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−1.96</m:t>
                    </m:r>
                    <m:f>
                      <m:fPr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altLang="ko-K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ko-KR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acc>
                      <m:accPr>
                        <m:chr m:val="̅"/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altLang="ko-K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1.96</m:t>
                    </m:r>
                  </m:oMath>
                </a14:m>
                <a:r>
                  <a:rPr lang="en-US" altLang="ko-KR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altLang="ko-KR">
                  <a:solidFill>
                    <a:srgbClr val="FF0000"/>
                  </a:solidFill>
                </a:endParaRPr>
              </a:p>
              <a:p>
                <a:pPr lvl="1"/>
                <a:endParaRPr lang="en-US" altLang="ko-KR">
                  <a:solidFill>
                    <a:srgbClr val="FF0000"/>
                  </a:solidFill>
                </a:endParaRPr>
              </a:p>
              <a:p>
                <a:pPr lvl="1"/>
                <a:endParaRPr lang="ko-KR" altLang="en-US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AA54013B-104E-4C04-BAF8-9122720FE7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 r="-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2712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84E2ACC-F26F-4352-A500-B25DC4289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4FB4C7-E9DD-4D6C-9E1E-9412890EF6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7E3BE82-48E2-4AE4-AB39-4D18836663B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위의 버스 시간의 표준편차 </a:t>
            </a:r>
            <a:endParaRPr lang="en-US" altLang="ko-KR"/>
          </a:p>
          <a:p>
            <a:pPr lvl="1"/>
            <a:r>
              <a:rPr lang="ko-KR" altLang="en-US"/>
              <a:t>편차의 합 </a:t>
            </a:r>
            <a:r>
              <a:rPr lang="en-US" altLang="ko-KR"/>
              <a:t>/ 5 </a:t>
            </a:r>
            <a:r>
              <a:rPr lang="ko-KR" altLang="en-US"/>
              <a:t>의 루트 값은 약 </a:t>
            </a:r>
            <a:r>
              <a:rPr lang="en-US" altLang="ko-KR"/>
              <a:t>2.6</a:t>
            </a:r>
            <a:r>
              <a:rPr lang="ko-KR" altLang="en-US"/>
              <a:t>이 나온다</a:t>
            </a:r>
            <a:r>
              <a:rPr lang="en-US" altLang="ko-KR"/>
              <a:t>. </a:t>
            </a:r>
            <a:r>
              <a:rPr lang="ko-KR" altLang="en-US"/>
              <a:t>곧 표준편차가 </a:t>
            </a:r>
            <a:r>
              <a:rPr lang="en-US" altLang="ko-KR"/>
              <a:t>2.6</a:t>
            </a:r>
            <a:r>
              <a:rPr lang="ko-KR" altLang="en-US"/>
              <a:t>분인데 이는 평균적으로 시간표보다 </a:t>
            </a:r>
            <a:r>
              <a:rPr lang="en-US" altLang="ko-KR"/>
              <a:t>1</a:t>
            </a:r>
            <a:r>
              <a:rPr lang="ko-KR" altLang="en-US"/>
              <a:t>분 늦게 도착하지만</a:t>
            </a:r>
            <a:r>
              <a:rPr lang="en-US" altLang="ko-KR"/>
              <a:t>, </a:t>
            </a:r>
            <a:r>
              <a:rPr lang="ko-KR" altLang="en-US"/>
              <a:t>실제 도착 시간은 정해진 시간보다 전후로 대략 </a:t>
            </a:r>
            <a:r>
              <a:rPr lang="en-US" altLang="ko-KR"/>
              <a:t>2.6</a:t>
            </a:r>
            <a:r>
              <a:rPr lang="ko-KR" altLang="en-US"/>
              <a:t>분 정도 다를 수 있다고 생각해도 좋다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평균값이 이 데이터의 분포를 대표하는 수치지만</a:t>
            </a:r>
            <a:r>
              <a:rPr lang="en-US" altLang="ko-KR"/>
              <a:t>, </a:t>
            </a:r>
            <a:r>
              <a:rPr lang="ko-KR" altLang="en-US"/>
              <a:t>표준편차는 그 대표값을 기점으로 해서 데이터가 대략 어느 정도 멀리까지 위치해 있는지를 나타내는 통계량이다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  <a:p>
            <a:r>
              <a:rPr lang="ko-KR" altLang="en-US"/>
              <a:t>표준편차의 의미 </a:t>
            </a:r>
            <a:endParaRPr lang="en-US" altLang="ko-KR"/>
          </a:p>
          <a:p>
            <a:pPr lvl="1"/>
            <a:r>
              <a:rPr lang="ko-KR" altLang="en-US"/>
              <a:t>평균값은 분포하고 있는 데이터 중에서 대표적인 수로 꺼낸 것이다</a:t>
            </a:r>
            <a:r>
              <a:rPr lang="en-US" altLang="ko-KR"/>
              <a:t>. </a:t>
            </a:r>
            <a:r>
              <a:rPr lang="ko-KR" altLang="en-US"/>
              <a:t>그래서 데이터는 평균값을 기점으로 해서 그 앞 뒤에 널리 퍼져 있다고 생각해도 좋다</a:t>
            </a:r>
            <a:r>
              <a:rPr lang="en-US" altLang="ko-KR"/>
              <a:t>. </a:t>
            </a:r>
            <a:r>
              <a:rPr lang="ko-KR" altLang="en-US"/>
              <a:t>그러나 어느 정도 퍼져 있거나 흩어져 있는 지는 평균값으로 알 수가 없다</a:t>
            </a:r>
            <a:r>
              <a:rPr lang="en-US" altLang="ko-KR"/>
              <a:t>. </a:t>
            </a:r>
            <a:r>
              <a:rPr lang="ko-KR" altLang="en-US"/>
              <a:t>퍼져 있거나 흩어져 있는 정도를 평가하는 것이 표준편차다</a:t>
            </a:r>
            <a:r>
              <a:rPr lang="en-US" altLang="ko-KR"/>
              <a:t>.  </a:t>
            </a:r>
            <a:r>
              <a:rPr lang="ko-KR" altLang="en-US"/>
              <a:t>표준편차는 데이터들의 평균값에서 떨어져 있는 것을 평균화하는 것이다</a:t>
            </a:r>
            <a:r>
              <a:rPr lang="en-US" altLang="ko-KR"/>
              <a:t>. </a:t>
            </a:r>
            <a:r>
              <a:rPr lang="ko-KR" altLang="en-US"/>
              <a:t>이 때 멀리 떨어져 있든지 가까운 곳에 있든지</a:t>
            </a:r>
            <a:r>
              <a:rPr lang="en-US" altLang="ko-KR"/>
              <a:t>, </a:t>
            </a:r>
            <a:r>
              <a:rPr lang="ko-KR" altLang="en-US"/>
              <a:t>모두 양수로 평가하여 상쇄하지 않도록 해서 평균을 구한다</a:t>
            </a:r>
            <a:r>
              <a:rPr lang="en-US" altLang="ko-KR"/>
              <a:t>.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066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7AB994C-F944-42E4-92E4-9C98C5F3F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카이제곱분포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6E64AD-5C32-4741-A19D-C49C34A452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D8FDACEB-02F8-427E-B48C-24F06547259E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ko-KR" altLang="en-US"/>
                  <a:t>표본분산을 계산하는 방법 </a:t>
                </a:r>
                <a:endParaRPr lang="en-US" altLang="ko-KR"/>
              </a:p>
              <a:p>
                <a:pPr marL="457200" lvl="1" indent="0">
                  <a:buNone/>
                </a:pPr>
                <a:r>
                  <a:rPr lang="en-US" altLang="ko-KR"/>
                  <a:t>1. </a:t>
                </a:r>
                <a:r>
                  <a:rPr lang="ko-KR" altLang="en-US"/>
                  <a:t>먼저 표본평균을 구한다</a:t>
                </a:r>
                <a:r>
                  <a:rPr lang="en-US" altLang="ko-KR"/>
                  <a:t>. </a:t>
                </a:r>
              </a:p>
              <a:p>
                <a:pPr marL="457200" lvl="1" indent="0">
                  <a:buNone/>
                </a:pPr>
                <a:r>
                  <a:rPr lang="en-US" altLang="ko-KR"/>
                  <a:t>2. </a:t>
                </a:r>
                <a:r>
                  <a:rPr lang="ko-KR" altLang="en-US"/>
                  <a:t>각 표본에서 표본평균을 빼 편차를 구한다</a:t>
                </a:r>
                <a:r>
                  <a:rPr lang="en-US" altLang="ko-KR"/>
                  <a:t>. </a:t>
                </a:r>
              </a:p>
              <a:p>
                <a:pPr marL="457200" lvl="1" indent="0">
                  <a:buNone/>
                </a:pPr>
                <a:r>
                  <a:rPr lang="en-US" altLang="ko-KR"/>
                  <a:t>3. </a:t>
                </a:r>
                <a:r>
                  <a:rPr lang="ko-KR" altLang="en-US"/>
                  <a:t>각 편차를 제곱해서 모두 더하고</a:t>
                </a:r>
                <a:r>
                  <a:rPr lang="en-US" altLang="ko-KR"/>
                  <a:t>, </a:t>
                </a:r>
                <a:r>
                  <a:rPr lang="ko-KR" altLang="en-US"/>
                  <a:t>표본 총 개수로 나누어 계산한다</a:t>
                </a:r>
                <a:r>
                  <a:rPr lang="en-US" altLang="ko-KR"/>
                  <a:t>. </a:t>
                </a:r>
              </a:p>
              <a:p>
                <a:pPr marL="457200" lvl="1" indent="0">
                  <a:buNone/>
                </a:pPr>
                <a:r>
                  <a:rPr lang="en-US" altLang="ko-KR"/>
                  <a:t>- </a:t>
                </a:r>
                <a:r>
                  <a:rPr lang="ko-KR" altLang="en-US"/>
                  <a:t>표본분산은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/>
                  <a:t>라는 기호를 사용한다</a:t>
                </a:r>
                <a:r>
                  <a:rPr lang="en-US" altLang="ko-KR"/>
                  <a:t>. </a:t>
                </a:r>
              </a:p>
              <a:p>
                <a:pPr marL="457200" lvl="1" indent="0">
                  <a:buNone/>
                </a:pPr>
                <a:r>
                  <a:rPr lang="en-US" altLang="ko-KR"/>
                  <a:t>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편</m:t>
                                </m:r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차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편차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편차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 ….. 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편차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altLang="ko-KR"/>
              </a:p>
              <a:p>
                <a:pPr marL="857250" lvl="2" indent="0">
                  <a:buNone/>
                </a:pPr>
                <a:r>
                  <a:rPr lang="en-US" altLang="ko-KR"/>
                  <a:t>※ </a:t>
                </a:r>
                <a:r>
                  <a:rPr lang="ko-KR" altLang="en-US">
                    <a:solidFill>
                      <a:srgbClr val="FF0000"/>
                    </a:solidFill>
                  </a:rPr>
                  <a:t>일반적인 통계학 책에서 표본분산을 계산할 때 표본 총 개수 </a:t>
                </a:r>
                <a:r>
                  <a:rPr lang="en-US" altLang="ko-KR">
                    <a:solidFill>
                      <a:srgbClr val="FF0000"/>
                    </a:solidFill>
                  </a:rPr>
                  <a:t>n</a:t>
                </a:r>
                <a:r>
                  <a:rPr lang="ko-KR" altLang="en-US">
                    <a:solidFill>
                      <a:srgbClr val="FF0000"/>
                    </a:solidFill>
                  </a:rPr>
                  <a:t>이 아니라 </a:t>
                </a:r>
                <a:r>
                  <a:rPr lang="en-US" altLang="ko-KR">
                    <a:solidFill>
                      <a:srgbClr val="FF0000"/>
                    </a:solidFill>
                  </a:rPr>
                  <a:t>n-1</a:t>
                </a:r>
                <a:r>
                  <a:rPr lang="ko-KR" altLang="en-US">
                    <a:solidFill>
                      <a:srgbClr val="FF0000"/>
                    </a:solidFill>
                  </a:rPr>
                  <a:t>로 나누서 계산한다</a:t>
                </a:r>
                <a:r>
                  <a:rPr lang="en-US" altLang="ko-KR">
                    <a:solidFill>
                      <a:srgbClr val="FF0000"/>
                    </a:solidFill>
                  </a:rPr>
                  <a:t>. (</a:t>
                </a:r>
                <a:r>
                  <a:rPr lang="ko-KR" altLang="en-US">
                    <a:solidFill>
                      <a:srgbClr val="FF0000"/>
                    </a:solidFill>
                  </a:rPr>
                  <a:t>자유도가 </a:t>
                </a:r>
                <a:r>
                  <a:rPr lang="en-US" altLang="ko-KR">
                    <a:solidFill>
                      <a:srgbClr val="FF0000"/>
                    </a:solidFill>
                  </a:rPr>
                  <a:t>n-1) </a:t>
                </a:r>
                <a:r>
                  <a:rPr lang="ko-KR" altLang="en-US">
                    <a:solidFill>
                      <a:srgbClr val="FF0000"/>
                    </a:solidFill>
                  </a:rPr>
                  <a:t>이전 장표에서도 설명했지만</a:t>
                </a:r>
                <a:r>
                  <a:rPr lang="en-US" altLang="ko-KR">
                    <a:solidFill>
                      <a:srgbClr val="FF0000"/>
                    </a:solidFill>
                  </a:rPr>
                  <a:t>, -1</a:t>
                </a:r>
                <a:r>
                  <a:rPr lang="ko-KR" altLang="en-US">
                    <a:solidFill>
                      <a:srgbClr val="FF0000"/>
                    </a:solidFill>
                  </a:rPr>
                  <a:t>를 하는 이유는 모수의 수를 하나 제거하면서 모평균과 표본평균의 어긋남을 맞추기 위해서 한다</a:t>
                </a:r>
                <a:r>
                  <a:rPr lang="en-US" altLang="ko-KR">
                    <a:solidFill>
                      <a:srgbClr val="FF0000"/>
                    </a:solidFill>
                  </a:rPr>
                  <a:t>.  </a:t>
                </a:r>
                <a:r>
                  <a:rPr lang="ko-KR" altLang="en-US">
                    <a:solidFill>
                      <a:srgbClr val="FF0000"/>
                    </a:solidFill>
                  </a:rPr>
                  <a:t>하지만 여기선 설명을 위해서 </a:t>
                </a:r>
                <a:r>
                  <a:rPr lang="en-US" altLang="ko-KR">
                    <a:solidFill>
                      <a:srgbClr val="FF0000"/>
                    </a:solidFill>
                  </a:rPr>
                  <a:t>n</a:t>
                </a:r>
                <a:r>
                  <a:rPr lang="ko-KR" altLang="en-US">
                    <a:solidFill>
                      <a:srgbClr val="FF0000"/>
                    </a:solidFill>
                  </a:rPr>
                  <a:t>으로 계산한다</a:t>
                </a:r>
                <a:r>
                  <a:rPr lang="en-US" altLang="ko-KR">
                    <a:solidFill>
                      <a:srgbClr val="FF0000"/>
                    </a:solidFill>
                  </a:rPr>
                  <a:t>. </a:t>
                </a:r>
              </a:p>
              <a:p>
                <a:pPr indent="-285750"/>
                <a:r>
                  <a:rPr lang="ko-KR" altLang="en-US"/>
                  <a:t>표본평균은 평균이 모평균과 같은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표</m:t>
                    </m:r>
                  </m:oMath>
                </a14:m>
                <a:r>
                  <a:rPr lang="ko-KR" altLang="en-US"/>
                  <a:t>준편차가 모표준편차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en-US" altLang="ko-KR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ko-KR" altLang="en-US" i="1">
                        <a:latin typeface="Cambria Math" panose="02040503050406030204" pitchFamily="18" charset="0"/>
                      </a:rPr>
                      <m:t>분</m:t>
                    </m:r>
                  </m:oMath>
                </a14:m>
                <a:r>
                  <a:rPr lang="ko-KR" altLang="en-US"/>
                  <a:t>의 </a:t>
                </a:r>
                <a:r>
                  <a:rPr lang="en-US" altLang="ko-KR"/>
                  <a:t>1</a:t>
                </a:r>
                <a:r>
                  <a:rPr lang="ko-KR" altLang="en-US"/>
                  <a:t>이 되는 정규분포를 갖지만</a:t>
                </a:r>
                <a:r>
                  <a:rPr lang="en-US" altLang="ko-KR"/>
                  <a:t>, </a:t>
                </a:r>
                <a:r>
                  <a:rPr lang="ko-KR" altLang="en-US"/>
                  <a:t>표본분사도 이와 같을까</a:t>
                </a:r>
                <a:r>
                  <a:rPr lang="en-US" altLang="ko-KR"/>
                  <a:t>? </a:t>
                </a:r>
              </a:p>
              <a:p>
                <a:pPr lvl="1"/>
                <a:r>
                  <a:rPr lang="ko-KR" altLang="en-US"/>
                  <a:t>불행하게도 정규분포가 되지 않는다</a:t>
                </a:r>
                <a:r>
                  <a:rPr lang="en-US" altLang="ko-KR"/>
                  <a:t>. </a:t>
                </a:r>
                <a:r>
                  <a:rPr lang="ko-KR" altLang="en-US"/>
                  <a:t>제곱을 해서 합하기 때문에 표본분산은 결코 음수가 되지 않는다</a:t>
                </a:r>
                <a:r>
                  <a:rPr lang="en-US" altLang="ko-KR"/>
                  <a:t>.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편</m:t>
                                </m:r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차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편차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+….+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편차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ko-KR" altLang="en-US"/>
                  <a:t>이기 때문에 절대 음수가 되지 않는다</a:t>
                </a:r>
                <a:r>
                  <a:rPr lang="en-US" altLang="ko-KR"/>
                  <a:t>. </a:t>
                </a:r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D8FDACEB-02F8-427E-B48C-24F065472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4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5350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85FAC31-20F1-4130-9E9B-168519F53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카이제곱분포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697678A-A6C1-43FE-8464-4D16AD0D1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8E40DA13-1D79-4091-934D-BBBB945E0D2B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모집단을 정규분포라고 한정하면 표준정규분포 하는 모집단에서 얻은 </a:t>
                </a:r>
                <a:r>
                  <a:rPr lang="en-US" altLang="ko-KR"/>
                  <a:t>n</a:t>
                </a:r>
                <a:r>
                  <a:rPr lang="ko-KR" altLang="en-US"/>
                  <a:t>개 데이터의 제곱의 합이라는 통계량을 분석할 수 있다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/>
                  <a:t>표준정규 모집단에서 </a:t>
                </a:r>
                <a:r>
                  <a:rPr lang="en-US" altLang="ko-KR"/>
                  <a:t>3</a:t>
                </a:r>
                <a:r>
                  <a:rPr lang="ko-KR" altLang="en-US"/>
                  <a:t>개의 데이터를 관측하고</a:t>
                </a:r>
                <a:r>
                  <a:rPr lang="en-US" altLang="ko-KR"/>
                  <a:t>, </a:t>
                </a:r>
                <a:r>
                  <a:rPr lang="ko-KR" altLang="en-US"/>
                  <a:t>이 데이터를 제곱하여 모두 더한 통계량을 생각해보자 </a:t>
                </a:r>
                <a:endParaRPr lang="en-US" altLang="ko-KR"/>
              </a:p>
              <a:p>
                <a:pPr lvl="1"/>
                <a:r>
                  <a:rPr lang="en-US" altLang="ko-KR"/>
                  <a:t>V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b="0"/>
              </a:p>
              <a:p>
                <a:pPr lvl="1"/>
                <a:r>
                  <a:rPr lang="ko-KR" altLang="en-US"/>
                  <a:t>예를 들어 </a:t>
                </a:r>
                <a:r>
                  <a:rPr lang="en-US" altLang="ko-KR"/>
                  <a:t>1, 3, -2</a:t>
                </a:r>
                <a:r>
                  <a:rPr lang="ko-KR" altLang="en-US"/>
                  <a:t>의 데이터를 관측했다면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+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/>
                  <a:t> 총 합인 </a:t>
                </a:r>
                <a:r>
                  <a:rPr lang="en-US" altLang="ko-KR"/>
                  <a:t>14</a:t>
                </a:r>
                <a:r>
                  <a:rPr lang="ko-KR" altLang="en-US"/>
                  <a:t>가 된다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en-US" altLang="ko-KR"/>
                  <a:t>3</a:t>
                </a:r>
                <a:r>
                  <a:rPr lang="ko-KR" altLang="en-US"/>
                  <a:t>개의 표본이기 때문에 관측할 때마다 각기 다른 값이 나온다</a:t>
                </a:r>
                <a:r>
                  <a:rPr lang="en-US" altLang="ko-KR"/>
                  <a:t>. </a:t>
                </a:r>
                <a:r>
                  <a:rPr lang="ko-KR" altLang="en-US"/>
                  <a:t>그래도 </a:t>
                </a:r>
                <a:r>
                  <a:rPr lang="en-US" altLang="ko-KR"/>
                  <a:t>V</a:t>
                </a:r>
                <a:r>
                  <a:rPr lang="ko-KR" altLang="en-US"/>
                  <a:t>도 각기 다른 값이 나온다</a:t>
                </a:r>
                <a:r>
                  <a:rPr lang="en-US" altLang="ko-KR"/>
                  <a:t>. </a:t>
                </a:r>
                <a:endParaRPr lang="ko-KR" altLang="en-US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8E40DA13-1D79-4091-934D-BBBB945E0D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 r="-4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60DB5A9-2939-41CA-B340-3AC988D63DA5}"/>
              </a:ext>
            </a:extLst>
          </p:cNvPr>
          <p:cNvSpPr txBox="1"/>
          <p:nvPr/>
        </p:nvSpPr>
        <p:spPr>
          <a:xfrm>
            <a:off x="1353064" y="3627894"/>
            <a:ext cx="560281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/>
              <a:t>x &lt;- seq(0, 10, length = 500)</a:t>
            </a:r>
          </a:p>
          <a:p>
            <a:r>
              <a:rPr lang="en-US" altLang="ko-KR" sz="1050"/>
              <a:t># dchisq()</a:t>
            </a:r>
            <a:r>
              <a:rPr lang="ko-KR" altLang="en-US" sz="1050"/>
              <a:t>는 카이제곱분포의 확률밀도함수이다</a:t>
            </a:r>
            <a:r>
              <a:rPr lang="en-US" altLang="ko-KR" sz="1050"/>
              <a:t>. </a:t>
            </a:r>
            <a:r>
              <a:rPr lang="ko-KR" altLang="en-US" sz="1050"/>
              <a:t>여기서는 자유도를 </a:t>
            </a:r>
            <a:r>
              <a:rPr lang="en-US" altLang="ko-KR" sz="1050"/>
              <a:t>1∼5</a:t>
            </a:r>
            <a:r>
              <a:rPr lang="ko-KR" altLang="en-US" sz="1050"/>
              <a:t>까지 변화시켰다</a:t>
            </a:r>
            <a:r>
              <a:rPr lang="en-US" altLang="ko-KR" sz="1050"/>
              <a:t>. </a:t>
            </a:r>
          </a:p>
          <a:p>
            <a:r>
              <a:rPr lang="en-US" altLang="ko-KR" sz="1050"/>
              <a:t>y1 &lt;- dchisq(x, df=1)</a:t>
            </a:r>
          </a:p>
          <a:p>
            <a:r>
              <a:rPr lang="en-US" altLang="ko-KR" sz="1050"/>
              <a:t>y2 &lt;- dchisq(x, df=2)</a:t>
            </a:r>
          </a:p>
          <a:p>
            <a:r>
              <a:rPr lang="en-US" altLang="ko-KR" sz="1050"/>
              <a:t>y3 &lt;- dchisq(x, df=3)</a:t>
            </a:r>
          </a:p>
          <a:p>
            <a:r>
              <a:rPr lang="en-US" altLang="ko-KR" sz="1050"/>
              <a:t>y4 &lt;- dchisq(x, df=4)</a:t>
            </a:r>
          </a:p>
          <a:p>
            <a:r>
              <a:rPr lang="en-US" altLang="ko-KR" sz="1050"/>
              <a:t>y5 &lt;- dchisq(x, df=5)</a:t>
            </a:r>
          </a:p>
          <a:p>
            <a:endParaRPr lang="en-US" altLang="ko-KR" sz="1050"/>
          </a:p>
          <a:p>
            <a:r>
              <a:rPr lang="en-US" altLang="ko-KR" sz="1050"/>
              <a:t>plot(x, y1, ylim=c(0,1), type = "l", col = "red", main = "Chi-squares distribution")</a:t>
            </a:r>
          </a:p>
          <a:p>
            <a:endParaRPr lang="en-US" altLang="ko-KR" sz="1050"/>
          </a:p>
          <a:p>
            <a:r>
              <a:rPr lang="en-US" altLang="ko-KR" sz="1050"/>
              <a:t>lines(x, y2, type = "l", col = "purple")</a:t>
            </a:r>
          </a:p>
          <a:p>
            <a:r>
              <a:rPr lang="en-US" altLang="ko-KR" sz="1050"/>
              <a:t>lines(x, y3, type = "l", col = "green")</a:t>
            </a:r>
          </a:p>
          <a:p>
            <a:r>
              <a:rPr lang="en-US" altLang="ko-KR" sz="1050"/>
              <a:t>lines(x, y4, type = "l", col = "blue")</a:t>
            </a:r>
          </a:p>
          <a:p>
            <a:r>
              <a:rPr lang="en-US" altLang="ko-KR" sz="1050"/>
              <a:t>lines(x, y5, type = 'l', col = 'black')</a:t>
            </a:r>
          </a:p>
          <a:p>
            <a:r>
              <a:rPr lang="en-US" altLang="ko-KR" sz="1050"/>
              <a:t>legend("top", ncol = 4, col = c("red","purple","green","blue", "black"), lty = 1, bty = "n",</a:t>
            </a:r>
          </a:p>
          <a:p>
            <a:r>
              <a:rPr lang="en-US" altLang="ko-KR" sz="1050"/>
              <a:t>	legend = c("df1", "df2", "df3", "df4", "df5"))</a:t>
            </a:r>
            <a:endParaRPr lang="ko-KR" altLang="en-US" sz="105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E96ABF3-19EA-4042-97FE-7A2FC2E06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771" y="3685022"/>
            <a:ext cx="4836238" cy="256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273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6513FA9-86E4-40D9-AFE9-3A59DEF73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카이제곱분포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49F5C91-5700-4525-B1C8-F66744D7B9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B87EB450-0A1D-45EF-9C37-41023629C0AB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ko-KR" altLang="en-US"/>
                  <a:t>카이제곱분포의 특징 </a:t>
                </a:r>
                <a:endParaRPr lang="en-US" altLang="ko-KR"/>
              </a:p>
              <a:p>
                <a:pPr lvl="1"/>
                <a:r>
                  <a:rPr lang="en-US" altLang="ko-KR"/>
                  <a:t>0 </a:t>
                </a:r>
                <a:r>
                  <a:rPr lang="ko-KR" altLang="en-US"/>
                  <a:t>근처의 데이터 상대도수가 크다</a:t>
                </a:r>
                <a:r>
                  <a:rPr lang="en-US" altLang="ko-KR"/>
                  <a:t>(</a:t>
                </a:r>
                <a:r>
                  <a:rPr lang="ko-KR" altLang="en-US"/>
                  <a:t>즉</a:t>
                </a:r>
                <a:r>
                  <a:rPr lang="en-US" altLang="ko-KR"/>
                  <a:t>, </a:t>
                </a:r>
                <a:r>
                  <a:rPr lang="ko-KR" altLang="en-US"/>
                  <a:t>히스토그램이 </a:t>
                </a:r>
                <a:r>
                  <a:rPr lang="en-US" altLang="ko-KR"/>
                  <a:t>T-</a:t>
                </a:r>
                <a:r>
                  <a:rPr lang="ko-KR" altLang="en-US"/>
                  <a:t>익스프레스 형태다</a:t>
                </a:r>
                <a:r>
                  <a:rPr lang="en-US" altLang="ko-KR"/>
                  <a:t>) </a:t>
                </a:r>
                <a:r>
                  <a:rPr lang="ko-KR" altLang="en-US"/>
                  <a:t>이것은 정규분포가 </a:t>
                </a:r>
                <a:r>
                  <a:rPr lang="en-US" altLang="ko-KR"/>
                  <a:t>0 </a:t>
                </a:r>
                <a:r>
                  <a:rPr lang="ko-KR" altLang="en-US"/>
                  <a:t>근처 수치의 상대도수가 크다는 것을 반영한다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자유도 </a:t>
                </a:r>
                <a:r>
                  <a:rPr lang="en-US" altLang="ko-KR"/>
                  <a:t>n</a:t>
                </a:r>
                <a:r>
                  <a:rPr lang="ko-KR" altLang="en-US"/>
                  <a:t>이 커짐에 따라서 가운데 볼록한 높이가 낮아지면서 점점 오른쪽으로 치우쳐 간다</a:t>
                </a:r>
                <a:r>
                  <a:rPr lang="en-US" altLang="ko-KR"/>
                  <a:t>.</a:t>
                </a:r>
              </a:p>
              <a:p>
                <a:pPr lvl="1"/>
                <a:r>
                  <a:rPr lang="en-US" altLang="ko-KR"/>
                  <a:t>n</a:t>
                </a:r>
                <a:r>
                  <a:rPr lang="ko-KR" altLang="en-US"/>
                  <a:t>이 커지면 </a:t>
                </a:r>
                <a:r>
                  <a:rPr lang="en-US" altLang="ko-KR"/>
                  <a:t>0</a:t>
                </a:r>
                <a:r>
                  <a:rPr lang="ko-KR" altLang="en-US"/>
                  <a:t>에서 조금 떨어진 데이터가 나오는 상대도수가 높아져 가는 것을 의미 </a:t>
                </a:r>
                <a:endParaRPr lang="en-US" altLang="ko-KR"/>
              </a:p>
              <a:p>
                <a:r>
                  <a:rPr lang="ko-KR" altLang="en-US"/>
                  <a:t>자유도 </a:t>
                </a:r>
                <a:r>
                  <a:rPr lang="en-US" altLang="ko-KR"/>
                  <a:t>n</a:t>
                </a:r>
                <a:r>
                  <a:rPr lang="ko-KR" altLang="en-US"/>
                  <a:t>인 카이제곱분포를 하는 </a:t>
                </a:r>
                <a:r>
                  <a:rPr lang="en-US" altLang="ko-KR"/>
                  <a:t>v </a:t>
                </a:r>
              </a:p>
              <a:p>
                <a:pPr lvl="1"/>
                <a:r>
                  <a:rPr lang="ko-KR" altLang="en-US"/>
                  <a:t>표준정규모집단에서 </a:t>
                </a:r>
                <a:r>
                  <a:rPr lang="en-US" altLang="ko-KR"/>
                  <a:t>n</a:t>
                </a:r>
                <a:r>
                  <a:rPr lang="ko-KR" altLang="en-US"/>
                  <a:t>개의  표본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…. ,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ko-KR" altLang="en-US"/>
                  <a:t> 대해서 </a:t>
                </a:r>
                <a:endParaRPr lang="en-US" altLang="ko-KR"/>
              </a:p>
              <a:p>
                <a:pPr lvl="1"/>
                <a:r>
                  <a:rPr lang="en-US" altLang="ko-KR"/>
                  <a:t>V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과</m:t>
                    </m:r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같은 통계량을 만들면 </a:t>
                </a:r>
                <a:r>
                  <a:rPr lang="en-US" altLang="ko-KR"/>
                  <a:t>V</a:t>
                </a:r>
                <a:r>
                  <a:rPr lang="ko-KR" altLang="en-US"/>
                  <a:t>는 자유도 </a:t>
                </a:r>
                <a:r>
                  <a:rPr lang="en-US" altLang="ko-KR"/>
                  <a:t>n</a:t>
                </a:r>
                <a:r>
                  <a:rPr lang="ko-KR" altLang="en-US"/>
                  <a:t>인 카이제곱분포를 형성한다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/>
                  <a:t>확률분포를 만들 수 있다는 점은 </a:t>
                </a:r>
                <a:r>
                  <a:rPr lang="en-US" altLang="ko-KR"/>
                  <a:t>95% </a:t>
                </a:r>
                <a:r>
                  <a:rPr lang="ko-KR" altLang="en-US"/>
                  <a:t>적중할 수 있는 예언을 할 수 있다는 의미 </a:t>
                </a:r>
                <a:endParaRPr lang="en-US" altLang="ko-KR"/>
              </a:p>
              <a:p>
                <a:pPr lvl="1"/>
                <a:r>
                  <a:rPr lang="ko-KR" altLang="en-US"/>
                  <a:t>카이제곱분포도 어느 범위를 지정하고</a:t>
                </a:r>
                <a:r>
                  <a:rPr lang="en-US" altLang="ko-KR"/>
                  <a:t>, </a:t>
                </a:r>
                <a:r>
                  <a:rPr lang="ko-KR" altLang="en-US"/>
                  <a:t>그 범위에 </a:t>
                </a:r>
                <a:r>
                  <a:rPr lang="en-US" altLang="ko-KR"/>
                  <a:t>V</a:t>
                </a:r>
                <a:r>
                  <a:rPr lang="ko-KR" altLang="en-US"/>
                  <a:t>가 들어간다고 하는 예언을 </a:t>
                </a:r>
                <a:r>
                  <a:rPr lang="en-US" altLang="ko-KR"/>
                  <a:t>95%</a:t>
                </a:r>
                <a:r>
                  <a:rPr lang="ko-KR" altLang="en-US"/>
                  <a:t>의 확률로 적중시키는 것이 가능 </a:t>
                </a:r>
                <a:endParaRPr lang="en-US" altLang="ko-KR"/>
              </a:p>
              <a:p>
                <a:r>
                  <a:rPr lang="ko-KR" altLang="en-US"/>
                  <a:t>일반정규 모집단에서 카이제곱분포 하는 </a:t>
                </a:r>
                <a:r>
                  <a:rPr lang="en-US" altLang="ko-KR"/>
                  <a:t>V</a:t>
                </a:r>
                <a:r>
                  <a:rPr lang="ko-KR" altLang="en-US"/>
                  <a:t>를 구하는 방법 </a:t>
                </a:r>
                <a:endParaRPr lang="en-US" altLang="ko-KR"/>
              </a:p>
              <a:p>
                <a:pPr lvl="1"/>
                <a:r>
                  <a:rPr lang="ko-KR" altLang="en-US"/>
                  <a:t>모평균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모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집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단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표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준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편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차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ko-KR" altLang="en-US"/>
                  <a:t>인 정규모집단에서 </a:t>
                </a:r>
                <a:r>
                  <a:rPr lang="en-US" altLang="ko-KR"/>
                  <a:t>n</a:t>
                </a:r>
                <a:r>
                  <a:rPr lang="ko-KR" altLang="en-US"/>
                  <a:t>개의 표본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…. 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을</m:t>
                    </m:r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관측하고 </a:t>
                </a:r>
                <a:endParaRPr lang="en-US" altLang="ko-KR"/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num>
                              <m:den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num>
                              <m:den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/>
                  <a:t>+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….</m:t>
                    </m:r>
                  </m:oMath>
                </a14:m>
                <a:r>
                  <a:rPr lang="en-US" altLang="ko-KR"/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num>
                              <m:den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/>
              </a:p>
              <a:p>
                <a:pPr lvl="1"/>
                <a:r>
                  <a:rPr lang="ko-KR" altLang="en-US"/>
                  <a:t>위와 같은 형태로 </a:t>
                </a:r>
                <a:r>
                  <a:rPr lang="en-US" altLang="ko-KR"/>
                  <a:t>V</a:t>
                </a:r>
                <a:r>
                  <a:rPr lang="ko-KR" altLang="en-US"/>
                  <a:t>를 계산하면 통계량 </a:t>
                </a:r>
                <a:r>
                  <a:rPr lang="en-US" altLang="ko-KR"/>
                  <a:t>V</a:t>
                </a:r>
                <a:r>
                  <a:rPr lang="ko-KR" altLang="en-US"/>
                  <a:t>는 자유도 </a:t>
                </a:r>
                <a:r>
                  <a:rPr lang="en-US" altLang="ko-KR"/>
                  <a:t>n</a:t>
                </a:r>
                <a:r>
                  <a:rPr lang="ko-KR" altLang="en-US"/>
                  <a:t>인 카이제곱분포를 한다</a:t>
                </a:r>
                <a:r>
                  <a:rPr lang="en-US" altLang="ko-KR"/>
                  <a:t>. </a:t>
                </a:r>
              </a:p>
              <a:p>
                <a:pPr lvl="1"/>
                <a:endParaRPr lang="ko-KR" altLang="en-US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B87EB450-0A1D-45EF-9C37-41023629C0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277" t="-2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91816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B222FE9-8F90-4583-89D2-F367A4A92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카이제곱분포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9D47BC-E95D-42EC-9384-E925F45E77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357F1913-711D-4C04-BEC3-7698963FB992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예제 </a:t>
                </a:r>
                <a:endParaRPr lang="en-US" altLang="ko-KR"/>
              </a:p>
              <a:p>
                <a:pPr lvl="1"/>
                <a:r>
                  <a:rPr lang="ko-KR" altLang="en-US"/>
                  <a:t>어떤 나비의 몸길이 모집단은 모평균이 </a:t>
                </a:r>
                <a:r>
                  <a:rPr lang="en-US" altLang="ko-KR"/>
                  <a:t>80mm</a:t>
                </a:r>
                <a:r>
                  <a:rPr lang="ko-KR" altLang="en-US"/>
                  <a:t>인 정규모집단이라고 한다</a:t>
                </a:r>
                <a:r>
                  <a:rPr lang="en-US" altLang="ko-KR"/>
                  <a:t>. </a:t>
                </a:r>
                <a:r>
                  <a:rPr lang="ko-KR" altLang="en-US"/>
                  <a:t>이 때 관측된 </a:t>
                </a:r>
                <a:r>
                  <a:rPr lang="en-US" altLang="ko-KR"/>
                  <a:t>3</a:t>
                </a:r>
                <a:r>
                  <a:rPr lang="ko-KR" altLang="en-US"/>
                  <a:t>마리의 몸길이가 </a:t>
                </a:r>
                <a:r>
                  <a:rPr lang="en-US" altLang="ko-KR"/>
                  <a:t>76mm, 85mm, 83mm</a:t>
                </a:r>
                <a:r>
                  <a:rPr lang="ko-KR" altLang="en-US"/>
                  <a:t>일 경우</a:t>
                </a:r>
                <a:r>
                  <a:rPr lang="en-US" altLang="ko-KR"/>
                  <a:t>, </a:t>
                </a:r>
                <a:r>
                  <a:rPr lang="ko-KR" altLang="en-US"/>
                  <a:t>모분산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95%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신</m:t>
                    </m:r>
                  </m:oMath>
                </a14:m>
                <a:r>
                  <a:rPr lang="ko-KR" altLang="en-US"/>
                  <a:t>뢰구간을 구하시오</a:t>
                </a:r>
                <a:r>
                  <a:rPr lang="en-US" altLang="ko-KR"/>
                  <a:t>. </a:t>
                </a:r>
                <a:endParaRPr lang="ko-KR" altLang="en-US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357F1913-711D-4C04-BEC3-7698963FB9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 r="-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87839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DB6DE58-C0F2-4C86-A7BB-B760E6DB4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표본분산의 분포는 카이제곱분포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28BDE4-571B-4C85-BB27-6E5A5EF62A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BAA2AFD7-8800-43E4-879F-B49DFEC61936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표본분산과 비례하는 통계량 </a:t>
                </a:r>
                <a:r>
                  <a:rPr lang="en-US" altLang="ko-KR"/>
                  <a:t>W</a:t>
                </a:r>
                <a:r>
                  <a:rPr lang="ko-KR" altLang="en-US"/>
                  <a:t>를 만드는 방법</a:t>
                </a:r>
                <a:endParaRPr lang="en-US" altLang="ko-KR"/>
              </a:p>
              <a:p>
                <a:pPr lvl="1"/>
                <a:r>
                  <a:rPr lang="ko-KR" altLang="en-US"/>
                  <a:t>앞 장표에서 모평균을 알고 있다는 가정하에 모분산을 추정하였다</a:t>
                </a:r>
                <a:r>
                  <a:rPr lang="en-US" altLang="ko-KR"/>
                  <a:t>. </a:t>
                </a:r>
                <a:r>
                  <a:rPr lang="ko-KR" altLang="en-US"/>
                  <a:t>이는 사실 부자연스럽다</a:t>
                </a:r>
                <a:r>
                  <a:rPr lang="en-US" altLang="ko-KR"/>
                  <a:t>. </a:t>
                </a:r>
                <a:r>
                  <a:rPr lang="ko-KR" altLang="en-US"/>
                  <a:t>이번에는 모평균 대신 표본평균을 대입하여 수식을 만들어보자 </a:t>
                </a:r>
                <a:r>
                  <a:rPr lang="en-US" altLang="ko-KR"/>
                  <a:t>.</a:t>
                </a:r>
                <a:r>
                  <a:rPr lang="ko-KR" altLang="en-US"/>
                  <a:t>이 값을 </a:t>
                </a:r>
                <a:r>
                  <a:rPr lang="en-US" altLang="ko-KR"/>
                  <a:t>W</a:t>
                </a:r>
                <a:r>
                  <a:rPr lang="ko-KR" altLang="en-US"/>
                  <a:t>라고 하겠다</a:t>
                </a:r>
                <a:r>
                  <a:rPr lang="en-US" altLang="ko-KR"/>
                  <a:t>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ko-KR" alt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+ ....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/>
              </a:p>
              <a:p>
                <a:pPr lvl="1"/>
                <a:r>
                  <a:rPr lang="ko-KR" altLang="en-US"/>
                  <a:t>표본분산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altLang="ko-KR"/>
              </a:p>
              <a:p>
                <a:pPr lvl="1"/>
                <a:r>
                  <a:rPr lang="ko-KR" altLang="en-US"/>
                  <a:t>위의 </a:t>
                </a:r>
                <a:r>
                  <a:rPr lang="en-US" altLang="ko-KR"/>
                  <a:t>2</a:t>
                </a:r>
                <a:r>
                  <a:rPr lang="ko-KR" altLang="en-US"/>
                  <a:t>개의 식의 분자의 항이 동일하다</a:t>
                </a:r>
                <a:r>
                  <a:rPr lang="en-US" altLang="ko-KR"/>
                  <a:t>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  </m:t>
                    </m:r>
                  </m:oMath>
                </a14:m>
                <a:r>
                  <a:rPr lang="en-US" altLang="ko-KR" b="0" i="1">
                    <a:latin typeface="Cambria Math" panose="02040503050406030204" pitchFamily="18" charset="0"/>
                  </a:rPr>
                  <a:t>x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 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/>
                  <a:t>x W</a:t>
                </a:r>
              </a:p>
              <a:p>
                <a:pPr lvl="1"/>
                <a:r>
                  <a:rPr lang="en-US" altLang="ko-KR"/>
                  <a:t>W</a:t>
                </a:r>
                <a:r>
                  <a:rPr lang="ko-KR" altLang="en-US"/>
                  <a:t>는 표본분산에 비례하는 통계량 </a:t>
                </a:r>
                <a:endParaRPr lang="en-US" altLang="ko-KR"/>
              </a:p>
              <a:p>
                <a:r>
                  <a:rPr lang="ko-KR" altLang="en-US"/>
                  <a:t>일반정규모집단에서 카이제곱분포를 따르는 </a:t>
                </a:r>
                <a:r>
                  <a:rPr lang="en-US" altLang="ko-KR"/>
                  <a:t>W</a:t>
                </a:r>
                <a:r>
                  <a:rPr lang="ko-KR" altLang="en-US"/>
                  <a:t>를 만드는 방법 </a:t>
                </a:r>
                <a:endParaRPr lang="en-US" altLang="ko-KR"/>
              </a:p>
              <a:p>
                <a:pPr lvl="1"/>
                <a:r>
                  <a:rPr lang="ko-KR" altLang="en-US"/>
                  <a:t>모평균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모</m:t>
                    </m:r>
                  </m:oMath>
                </a14:m>
                <a:r>
                  <a:rPr lang="ko-KR" altLang="en-US"/>
                  <a:t>집단 표준편차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인</m:t>
                    </m:r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정규 모집단에서 </a:t>
                </a:r>
                <a:r>
                  <a:rPr lang="en-US" altLang="ko-KR"/>
                  <a:t>n</a:t>
                </a:r>
                <a:r>
                  <a:rPr lang="ko-KR" altLang="en-US"/>
                  <a:t>개의 표본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….,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을</m:t>
                    </m:r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관측하여 만든 </a:t>
                </a:r>
                <a:r>
                  <a:rPr lang="en-US" altLang="ko-KR"/>
                  <a:t>W</a:t>
                </a:r>
                <a:r>
                  <a:rPr lang="ko-KR" altLang="en-US"/>
                  <a:t>는 </a:t>
                </a:r>
                <a:endParaRPr lang="en-US" altLang="ko-KR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ko-K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ko-KR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ko-KR" alt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ko-KR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ko-KR" alt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>
                    <a:solidFill>
                      <a:srgbClr val="FF0000"/>
                    </a:solidFill>
                  </a:rPr>
                  <a:t> </a:t>
                </a:r>
                <a:r>
                  <a:rPr lang="en-US" altLang="ko-KR">
                    <a:solidFill>
                      <a:srgbClr val="FF0000"/>
                    </a:solidFill>
                  </a:rPr>
                  <a:t>+ ....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ko-KR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ko-KR" alt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ko-KR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가</m:t>
                    </m:r>
                  </m:oMath>
                </a14:m>
                <a:r>
                  <a:rPr lang="en-US" altLang="ko-KR">
                    <a:solidFill>
                      <a:srgbClr val="FF0000"/>
                    </a:solidFill>
                  </a:rPr>
                  <a:t> </a:t>
                </a:r>
                <a:r>
                  <a:rPr lang="ko-KR" altLang="en-US">
                    <a:solidFill>
                      <a:srgbClr val="FF0000"/>
                    </a:solidFill>
                  </a:rPr>
                  <a:t>되며 자유도 </a:t>
                </a:r>
                <a:r>
                  <a:rPr lang="en-US" altLang="ko-KR">
                    <a:solidFill>
                      <a:srgbClr val="FF0000"/>
                    </a:solidFill>
                  </a:rPr>
                  <a:t>n-1</a:t>
                </a:r>
                <a:r>
                  <a:rPr lang="ko-KR" altLang="en-US">
                    <a:solidFill>
                      <a:srgbClr val="FF0000"/>
                    </a:solidFill>
                  </a:rPr>
                  <a:t>인 카이제곱분포를 따르는 통계량이 된다</a:t>
                </a:r>
                <a:r>
                  <a:rPr lang="en-US" altLang="ko-KR">
                    <a:solidFill>
                      <a:srgbClr val="FF0000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BAA2AFD7-8800-43E4-879F-B49DFEC619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50523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4F6536F-782D-460B-998C-A69EF277F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6CBAC58-FD26-4799-8378-65BC677D3B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2628D96F-AA4A-466F-9EBB-C18AD1E1AE43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정규모집단에서 관측된 표본이 </a:t>
                </a:r>
                <a:r>
                  <a:rPr lang="en-US" altLang="ko-KR"/>
                  <a:t>1, 5, 7, 9 ,13</a:t>
                </a:r>
                <a:r>
                  <a:rPr lang="ko-KR" altLang="en-US"/>
                  <a:t>이었다</a:t>
                </a:r>
                <a:r>
                  <a:rPr lang="en-US" altLang="ko-KR"/>
                  <a:t>. </a:t>
                </a:r>
                <a:r>
                  <a:rPr lang="ko-KR" altLang="en-US"/>
                  <a:t>이때 통계량 </a:t>
                </a:r>
                <a:r>
                  <a:rPr lang="en-US" altLang="ko-KR"/>
                  <a:t>W</a:t>
                </a:r>
                <a:r>
                  <a:rPr lang="ko-KR" altLang="en-US"/>
                  <a:t>를 계산하시오</a:t>
                </a:r>
                <a:r>
                  <a:rPr lang="en-US" altLang="ko-KR"/>
                  <a:t>. </a:t>
                </a:r>
                <a:r>
                  <a:rPr lang="ko-KR" altLang="en-US"/>
                  <a:t>또한 이 데이터는 어떤 분포를 하는지 이야기하시오</a:t>
                </a:r>
                <a:r>
                  <a:rPr lang="en-US" altLang="ko-KR"/>
                  <a:t>. </a:t>
                </a:r>
              </a:p>
              <a:p>
                <a:endParaRPr lang="en-US" altLang="ko-KR"/>
              </a:p>
              <a:p>
                <a:r>
                  <a:rPr lang="ko-KR" altLang="en-US"/>
                  <a:t>어떤 나비의 몸길이가 정규모집단이라고 한다</a:t>
                </a:r>
                <a:r>
                  <a:rPr lang="en-US" altLang="ko-KR"/>
                  <a:t>. </a:t>
                </a:r>
                <a:r>
                  <a:rPr lang="ko-KR" altLang="en-US"/>
                  <a:t>관측된 </a:t>
                </a:r>
                <a:r>
                  <a:rPr lang="en-US" altLang="ko-KR"/>
                  <a:t>5</a:t>
                </a:r>
                <a:r>
                  <a:rPr lang="ko-KR" altLang="en-US"/>
                  <a:t>마리의 몸길이가 </a:t>
                </a:r>
                <a:r>
                  <a:rPr lang="en-US" altLang="ko-KR"/>
                  <a:t>76mm, 85mm, 82mm, 80mm, 77mm</a:t>
                </a:r>
                <a:r>
                  <a:rPr lang="ko-KR" altLang="en-US"/>
                  <a:t>이었을 때</a:t>
                </a:r>
                <a:r>
                  <a:rPr lang="en-US" altLang="ko-KR"/>
                  <a:t>, </a:t>
                </a:r>
                <a:r>
                  <a:rPr lang="ko-KR" altLang="en-US"/>
                  <a:t>모분산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95% </a:t>
                </a:r>
                <a:r>
                  <a:rPr lang="ko-KR" altLang="en-US"/>
                  <a:t>신뢰구간을 구하시오</a:t>
                </a:r>
                <a:r>
                  <a:rPr lang="en-US" altLang="ko-KR"/>
                  <a:t>.</a:t>
                </a:r>
                <a:endParaRPr lang="ko-KR" altLang="en-US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2628D96F-AA4A-466F-9EBB-C18AD1E1AE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99687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8D8FD83-92F4-4BBE-8903-F25DA6222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t-</a:t>
            </a:r>
            <a:r>
              <a:rPr lang="ko-KR" altLang="en-US"/>
              <a:t>분포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9CC0DA-4FC4-4635-8341-41375FCB90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8A64CA13-ECF4-459E-A311-F8168B4E809D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ko-KR" altLang="en-US"/>
                  <a:t>지금까지 모집단이 정규분포 한다는 지식만 갖고서 모집단의 특성을 나타내는 중요한 모수인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</a:rPr>
                      <m:t>을</m:t>
                    </m:r>
                  </m:oMath>
                </a14:m>
                <a:r>
                  <a:rPr lang="ko-KR" altLang="en-US"/>
                  <a:t> 추정하였다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/>
                  <a:t>이번에는 모집단이 정규분포라는 사실만 가지고 모집단의 특성을 나타내는 또 하나의 중요한 모수인 모평균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ko-KR" altLang="en-US"/>
                  <a:t> 추정할 수 있을까</a:t>
                </a:r>
                <a:r>
                  <a:rPr lang="en-US" altLang="ko-KR"/>
                  <a:t>?</a:t>
                </a:r>
              </a:p>
              <a:p>
                <a:r>
                  <a:rPr lang="ko-KR" altLang="en-US"/>
                  <a:t>모평균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ko-KR" altLang="en-US"/>
                  <a:t> 이외에는 현실에 관측된 표본들만을 사용하여 계산할 수 있는 통계량</a:t>
                </a:r>
                <a:r>
                  <a:rPr lang="en-US" altLang="ko-KR"/>
                  <a:t>, </a:t>
                </a:r>
                <a:r>
                  <a:rPr lang="ko-KR" altLang="en-US"/>
                  <a:t>그 분포를 확실히 알 수 있는 것을 찾으면 가능하다</a:t>
                </a:r>
                <a:r>
                  <a:rPr lang="en-US" altLang="ko-KR"/>
                  <a:t>. </a:t>
                </a:r>
                <a:r>
                  <a:rPr lang="ko-KR" altLang="en-US"/>
                  <a:t>이런 통계량이 </a:t>
                </a:r>
                <a:r>
                  <a:rPr lang="en-US" altLang="ko-KR"/>
                  <a:t>t-</a:t>
                </a:r>
                <a:r>
                  <a:rPr lang="ko-KR" altLang="en-US"/>
                  <a:t>분포이다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/>
                  <a:t>정규모집단에서 </a:t>
                </a:r>
                <a:r>
                  <a:rPr lang="en-US" altLang="ko-KR"/>
                  <a:t>n</a:t>
                </a:r>
                <a:r>
                  <a:rPr lang="ko-KR" altLang="en-US"/>
                  <a:t>개의 데이터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 ….,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ko-KR" altLang="en-US"/>
                  <a:t>을 구체적으로 관찰 </a:t>
                </a:r>
                <a:endParaRPr lang="en-US" altLang="ko-KR"/>
              </a:p>
              <a:p>
                <a:pPr lvl="1"/>
                <a:r>
                  <a:rPr lang="ko-KR" altLang="en-US"/>
                  <a:t>데이터 </a:t>
                </a:r>
                <a:r>
                  <a:rPr lang="en-US" altLang="ko-KR"/>
                  <a:t>n</a:t>
                </a:r>
                <a:r>
                  <a:rPr lang="ko-KR" altLang="en-US"/>
                  <a:t>개의 표본평균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+…..+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ko-KR" altLang="en-US"/>
                  <a:t>으로 계산</a:t>
                </a:r>
                <a:endParaRPr lang="en-US" altLang="ko-KR"/>
              </a:p>
              <a:p>
                <a:pPr lvl="1"/>
                <a:r>
                  <a:rPr lang="ko-KR" altLang="en-US"/>
                  <a:t>데이터 </a:t>
                </a:r>
                <a:r>
                  <a:rPr lang="en-US" altLang="ko-KR"/>
                  <a:t>n</a:t>
                </a:r>
                <a:r>
                  <a:rPr lang="ko-KR" altLang="en-US"/>
                  <a:t>개의 표본표준편차 </a:t>
                </a:r>
                <a:r>
                  <a:rPr lang="en-US" altLang="ko-KR"/>
                  <a:t>s</a:t>
                </a:r>
                <a:r>
                  <a:rPr lang="ko-KR" altLang="en-US"/>
                  <a:t>를 계산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+…+(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altLang="ko-KR"/>
              </a:p>
              <a:p>
                <a:pPr lvl="1"/>
                <a:r>
                  <a:rPr lang="ko-KR" altLang="en-US"/>
                  <a:t>표본평균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ko-KR" altLang="en-US"/>
                  <a:t>에서 모평균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ko-KR" altLang="en-US"/>
                  <a:t>을 빼고</a:t>
                </a:r>
                <a:r>
                  <a:rPr lang="en-US" altLang="ko-KR"/>
                  <a:t>, </a:t>
                </a:r>
                <a:r>
                  <a:rPr lang="ko-KR" altLang="en-US"/>
                  <a:t>표본표준편차 </a:t>
                </a:r>
                <a:r>
                  <a:rPr lang="en-US" altLang="ko-KR"/>
                  <a:t>s</a:t>
                </a:r>
                <a:r>
                  <a:rPr lang="ko-KR" altLang="en-US"/>
                  <a:t>로 나누며 데이터 수에서 </a:t>
                </a:r>
                <a:r>
                  <a:rPr lang="en-US" altLang="ko-KR"/>
                  <a:t>1</a:t>
                </a:r>
                <a:r>
                  <a:rPr lang="ko-KR" altLang="en-US"/>
                  <a:t>을 뺀 수에 루트를 한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rad>
                    <m:r>
                      <a:rPr lang="ko-KR" altLang="en-US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곱한다</a:t>
                </a:r>
                <a:r>
                  <a:rPr lang="en-US" altLang="ko-KR"/>
                  <a:t>. </a:t>
                </a:r>
                <a:r>
                  <a:rPr lang="ko-KR" altLang="en-US"/>
                  <a:t>이것이 통계량 </a:t>
                </a:r>
                <a:r>
                  <a:rPr lang="en-US" altLang="ko-KR"/>
                  <a:t>T</a:t>
                </a:r>
                <a:r>
                  <a:rPr lang="ko-KR" altLang="en-US"/>
                  <a:t>이다</a:t>
                </a:r>
                <a:r>
                  <a:rPr lang="en-US" altLang="ko-KR"/>
                  <a:t>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ko-KR" altLang="en-US"/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  <m:rad>
                          <m:radPr>
                            <m:degHide m:val="on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rad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altLang="ko-KR"/>
                  <a:t> </a:t>
                </a:r>
              </a:p>
              <a:p>
                <a:pPr lvl="1"/>
                <a:r>
                  <a:rPr lang="ko-KR" altLang="en-US"/>
                  <a:t>중요 </a:t>
                </a:r>
                <a:r>
                  <a:rPr lang="en-US" altLang="ko-KR"/>
                  <a:t>: </a:t>
                </a:r>
                <a:r>
                  <a:rPr lang="ko-KR" altLang="en-US"/>
                  <a:t>지금까지 설명하면서 </a:t>
                </a:r>
                <a:r>
                  <a:rPr lang="en-US" altLang="ko-KR"/>
                  <a:t>s</a:t>
                </a:r>
                <a:r>
                  <a:rPr lang="ko-KR" altLang="en-US"/>
                  <a:t>를 자유도 </a:t>
                </a:r>
                <a:r>
                  <a:rPr lang="en-US" altLang="ko-KR"/>
                  <a:t>n-1</a:t>
                </a:r>
                <a:r>
                  <a:rPr lang="ko-KR" altLang="en-US"/>
                  <a:t>로 계산하지 않았지만</a:t>
                </a:r>
                <a:r>
                  <a:rPr lang="en-US" altLang="ko-KR"/>
                  <a:t>, </a:t>
                </a:r>
                <a:r>
                  <a:rPr lang="ko-KR" altLang="en-US"/>
                  <a:t>실제 </a:t>
                </a:r>
                <a:r>
                  <a:rPr lang="en-US" altLang="ko-KR"/>
                  <a:t>R</a:t>
                </a:r>
                <a:r>
                  <a:rPr lang="ko-KR" altLang="en-US"/>
                  <a:t>에서는 </a:t>
                </a:r>
                <a:r>
                  <a:rPr lang="en-US" altLang="ko-KR"/>
                  <a:t>s</a:t>
                </a:r>
                <a:r>
                  <a:rPr lang="ko-KR" altLang="en-US"/>
                  <a:t>를 </a:t>
                </a:r>
                <a:r>
                  <a:rPr lang="en-US" altLang="ko-KR"/>
                  <a:t>n-1</a:t>
                </a:r>
                <a:r>
                  <a:rPr lang="ko-KR" altLang="en-US"/>
                  <a:t>로 계산한다</a:t>
                </a:r>
                <a:r>
                  <a:rPr lang="en-US" altLang="ko-KR"/>
                  <a:t>. </a:t>
                </a:r>
                <a:r>
                  <a:rPr lang="ko-KR" altLang="en-US"/>
                  <a:t>결국 </a:t>
                </a:r>
                <a:r>
                  <a:rPr lang="en-US" altLang="ko-KR"/>
                  <a:t>t</a:t>
                </a:r>
                <a:r>
                  <a:rPr lang="ko-KR" altLang="en-US"/>
                  <a:t>분포의 수식은 </a:t>
                </a:r>
                <a:r>
                  <a:rPr lang="en-US" altLang="ko-KR"/>
                  <a:t>R</a:t>
                </a:r>
                <a:r>
                  <a:rPr lang="ko-KR" altLang="en-US"/>
                  <a:t>에서 사용할 때는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ko-KR" altLang="en-US">
                            <a:solidFill>
                              <a:srgbClr val="FF0000"/>
                            </a:solidFill>
                          </a:rPr>
                          <m:t> </m:t>
                        </m:r>
                        <m:r>
                          <a:rPr lang="ko-KR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ad>
                          <m:radPr>
                            <m:degHide m:val="on"/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num>
                      <m:den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altLang="ko-KR">
                    <a:solidFill>
                      <a:srgbClr val="FF0000"/>
                    </a:solidFill>
                  </a:rPr>
                  <a:t> </a:t>
                </a:r>
                <a:r>
                  <a:rPr lang="ko-KR" altLang="en-US"/>
                  <a:t>를 사용한다</a:t>
                </a:r>
                <a:r>
                  <a:rPr lang="en-US" altLang="ko-KR"/>
                  <a:t>.</a:t>
                </a:r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8A64CA13-ECF4-459E-A311-F8168B4E8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2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31683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A932D60-51F7-43A0-BF6B-CFCD7B2C8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t-</a:t>
            </a:r>
            <a:r>
              <a:rPr lang="ko-KR" altLang="en-US"/>
              <a:t>분포 예제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D69A597-83DB-490A-BA9F-7C014B3725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FEC9F7D9-970B-4EE4-9F1F-D813F7903DDF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모평균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=6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인</m:t>
                    </m:r>
                  </m:oMath>
                </a14:m>
                <a:r>
                  <a:rPr lang="ko-KR" altLang="en-US"/>
                  <a:t>  정규모집단에서 </a:t>
                </a:r>
                <a:r>
                  <a:rPr lang="en-US" altLang="ko-KR"/>
                  <a:t>5</a:t>
                </a:r>
                <a:r>
                  <a:rPr lang="ko-KR" altLang="en-US"/>
                  <a:t>개의 데이터 </a:t>
                </a:r>
                <a:r>
                  <a:rPr lang="en-US" altLang="ko-KR"/>
                  <a:t>1, 5, 7, 8, 13</a:t>
                </a:r>
                <a:r>
                  <a:rPr lang="ko-KR" altLang="en-US"/>
                  <a:t>이 관측되었다</a:t>
                </a:r>
                <a:r>
                  <a:rPr lang="en-US" altLang="ko-KR"/>
                  <a:t>. </a:t>
                </a:r>
                <a:r>
                  <a:rPr lang="ko-KR" altLang="en-US"/>
                  <a:t>이 때 통계량 </a:t>
                </a:r>
                <a:r>
                  <a:rPr lang="en-US" altLang="ko-KR"/>
                  <a:t>T</a:t>
                </a:r>
                <a:r>
                  <a:rPr lang="ko-KR" altLang="en-US"/>
                  <a:t>를 계산하시오</a:t>
                </a:r>
                <a:r>
                  <a:rPr lang="en-US" altLang="ko-KR"/>
                  <a:t>. </a:t>
                </a:r>
              </a:p>
              <a:p>
                <a:r>
                  <a:rPr lang="en-US" altLang="ko-KR"/>
                  <a:t>t</a:t>
                </a:r>
                <a:r>
                  <a:rPr lang="ko-KR" altLang="en-US"/>
                  <a:t>분포의 정식적인 정의 </a:t>
                </a:r>
                <a:endParaRPr lang="en-US" altLang="ko-KR"/>
              </a:p>
              <a:p>
                <a:pPr lvl="1"/>
                <a:r>
                  <a:rPr lang="en-US" altLang="ko-KR"/>
                  <a:t>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rad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/>
                          <m:t>(</m:t>
                        </m:r>
                        <m:r>
                          <m:rPr>
                            <m:nor/>
                          </m:rPr>
                          <a:rPr lang="ko-KR" altLang="en-US"/>
                          <m:t>표준정규분포의 데이터 </m:t>
                        </m:r>
                        <m:r>
                          <m:rPr>
                            <m:nor/>
                          </m:rPr>
                          <a:rPr lang="en-US" altLang="ko-KR"/>
                          <m:t>z</m:t>
                        </m:r>
                        <m:r>
                          <m:rPr>
                            <m:nor/>
                          </m:rPr>
                          <a:rPr lang="en-US" altLang="ko-KR"/>
                          <m:t>) </m:t>
                        </m:r>
                        <m:r>
                          <m:rPr>
                            <m:nor/>
                          </m:rPr>
                          <a:rPr lang="en-US" altLang="ko-KR"/>
                          <m:t>x</m:t>
                        </m:r>
                        <m:r>
                          <m:rPr>
                            <m:nor/>
                          </m:rPr>
                          <a:rPr lang="en-US" altLang="ko-KR"/>
                          <m:t> </m:t>
                        </m:r>
                        <m:rad>
                          <m:radPr>
                            <m:deg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의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자유도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rad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카</m:t>
                            </m:r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이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제</m:t>
                            </m:r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곱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분</m:t>
                            </m:r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포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/>
                  <a:t>로 계산되는 통계량 </a:t>
                </a:r>
                <a:r>
                  <a:rPr lang="en-US" altLang="ko-KR"/>
                  <a:t>T</a:t>
                </a:r>
                <a:r>
                  <a:rPr lang="ko-KR" altLang="en-US"/>
                  <a:t>는 자유도 </a:t>
                </a:r>
                <a:r>
                  <a:rPr lang="en-US" altLang="ko-KR"/>
                  <a:t>k</a:t>
                </a:r>
                <a:r>
                  <a:rPr lang="ko-KR" altLang="en-US"/>
                  <a:t>의 </a:t>
                </a:r>
                <a:r>
                  <a:rPr lang="en-US" altLang="ko-KR"/>
                  <a:t>t</a:t>
                </a:r>
                <a:r>
                  <a:rPr lang="ko-KR" altLang="en-US"/>
                  <a:t>분포를 한다</a:t>
                </a:r>
                <a:r>
                  <a:rPr lang="en-US" altLang="ko-KR"/>
                  <a:t>. </a:t>
                </a:r>
                <a:endParaRPr lang="ko-KR" altLang="en-US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FEC9F7D9-970B-4EE4-9F1F-D813F7903D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6F45FAC-7BC6-4036-B668-384CD9ADA154}"/>
              </a:ext>
            </a:extLst>
          </p:cNvPr>
          <p:cNvSpPr txBox="1"/>
          <p:nvPr/>
        </p:nvSpPr>
        <p:spPr>
          <a:xfrm>
            <a:off x="1263535" y="3066782"/>
            <a:ext cx="732351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x &lt;- seq(-4, 4, length = 500)</a:t>
            </a:r>
          </a:p>
          <a:p>
            <a:endParaRPr lang="en-US" altLang="ko-KR" sz="1200"/>
          </a:p>
          <a:p>
            <a:r>
              <a:rPr lang="en-US" altLang="ko-KR" sz="1200"/>
              <a:t>y1 &lt;- dt(x, df = 3)</a:t>
            </a:r>
          </a:p>
          <a:p>
            <a:r>
              <a:rPr lang="en-US" altLang="ko-KR" sz="1200"/>
              <a:t>y2 &lt;- dt(x, df = 3^2)</a:t>
            </a:r>
          </a:p>
          <a:p>
            <a:r>
              <a:rPr lang="en-US" altLang="ko-KR" sz="1200"/>
              <a:t>y3 &lt;- dt(x, df = 3^3)</a:t>
            </a:r>
          </a:p>
          <a:p>
            <a:r>
              <a:rPr lang="en-US" altLang="ko-KR" sz="1200"/>
              <a:t>y4 &lt;- dt(x, df = 3^4)</a:t>
            </a:r>
          </a:p>
          <a:p>
            <a:r>
              <a:rPr lang="en-US" altLang="ko-KR" sz="1200"/>
              <a:t>y5 &lt;- dnorm(x, mean = 0, sd = 1)</a:t>
            </a:r>
          </a:p>
          <a:p>
            <a:endParaRPr lang="en-US" altLang="ko-KR" sz="1200"/>
          </a:p>
          <a:p>
            <a:r>
              <a:rPr lang="en-US" altLang="ko-KR" sz="1200"/>
              <a:t>plot(x, y5, type = "l", col = "black", ylim = c(0,0.5), </a:t>
            </a:r>
          </a:p>
          <a:p>
            <a:r>
              <a:rPr lang="en-US" altLang="ko-KR" sz="1200"/>
              <a:t>     main = "t distribution versus normal distribution")</a:t>
            </a:r>
          </a:p>
          <a:p>
            <a:endParaRPr lang="en-US" altLang="ko-KR" sz="1200"/>
          </a:p>
          <a:p>
            <a:r>
              <a:rPr lang="en-US" altLang="ko-KR" sz="1200"/>
              <a:t>lines(x, y1, type = "l", col = "red")</a:t>
            </a:r>
          </a:p>
          <a:p>
            <a:r>
              <a:rPr lang="en-US" altLang="ko-KR" sz="1200"/>
              <a:t>lines(x, y2, type = "l", col = "purple")</a:t>
            </a:r>
          </a:p>
          <a:p>
            <a:r>
              <a:rPr lang="en-US" altLang="ko-KR" sz="1200"/>
              <a:t>lines(x, y3, type = "l", col = "green")</a:t>
            </a:r>
          </a:p>
          <a:p>
            <a:r>
              <a:rPr lang="en-US" altLang="ko-KR" sz="1200"/>
              <a:t>lines(x, y4, type = "l", col = "blue")</a:t>
            </a:r>
          </a:p>
          <a:p>
            <a:endParaRPr lang="en-US" altLang="ko-KR" sz="1200"/>
          </a:p>
          <a:p>
            <a:r>
              <a:rPr lang="en-US" altLang="ko-KR" sz="1200"/>
              <a:t>legend("top", ncol = 3, col = c("red","purple","green","blue","black"), </a:t>
            </a:r>
          </a:p>
          <a:p>
            <a:r>
              <a:rPr lang="en-US" altLang="ko-KR" sz="1200"/>
              <a:t>       lty = 1, bty = "n",</a:t>
            </a:r>
          </a:p>
          <a:p>
            <a:r>
              <a:rPr lang="en-US" altLang="ko-KR" sz="1200"/>
              <a:t>       legend = c("df 3","df 9","df 27","df 81","Normal</a:t>
            </a:r>
            <a:r>
              <a:rPr lang="ko-KR" altLang="en-US" sz="1200"/>
              <a:t> </a:t>
            </a:r>
            <a:r>
              <a:rPr lang="en-US" altLang="ko-KR" sz="1200"/>
              <a:t>Distribution"))</a:t>
            </a:r>
            <a:endParaRPr lang="ko-KR" altLang="en-US" sz="120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C65FB6-3545-48B0-A8E4-A51162812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452" y="3164705"/>
            <a:ext cx="5180260" cy="319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262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A7B9361-5BC4-4FF0-A044-2EFD4D650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t-</a:t>
            </a:r>
            <a:r>
              <a:rPr lang="ko-KR" altLang="en-US"/>
              <a:t>분포 정리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314B51-EF09-47C9-BF25-3FD144FB68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1EF0BC51-FA74-45EB-9F9D-2987C5DBFD5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en-US" altLang="ko-KR"/>
                  <a:t>t</a:t>
                </a:r>
                <a:r>
                  <a:rPr lang="ko-KR" altLang="en-US"/>
                  <a:t>분포를 이용한 정규모집단의 모평균 추정법 </a:t>
                </a:r>
                <a:endParaRPr lang="en-US" altLang="ko-KR"/>
              </a:p>
              <a:p>
                <a:pPr lvl="1"/>
                <a:r>
                  <a:rPr lang="en-US" altLang="ko-KR"/>
                  <a:t>1</a:t>
                </a:r>
                <a:r>
                  <a:rPr lang="ko-KR" altLang="en-US"/>
                  <a:t>단계 </a:t>
                </a:r>
                <a:endParaRPr lang="en-US" altLang="ko-KR"/>
              </a:p>
              <a:p>
                <a:pPr lvl="2"/>
                <a:r>
                  <a:rPr lang="ko-KR" altLang="en-US"/>
                  <a:t>얻은 </a:t>
                </a:r>
                <a:r>
                  <a:rPr lang="en-US" altLang="ko-KR"/>
                  <a:t>n</a:t>
                </a:r>
                <a:r>
                  <a:rPr lang="ko-KR" altLang="en-US"/>
                  <a:t>개의 표본에서 표본평균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ko-KR" altLang="en-US" i="1">
                        <a:latin typeface="Cambria Math" panose="02040503050406030204" pitchFamily="18" charset="0"/>
                      </a:rPr>
                      <m:t>와</m:t>
                    </m:r>
                  </m:oMath>
                </a14:m>
                <a:r>
                  <a:rPr lang="ko-KR" altLang="en-US"/>
                  <a:t> 표본표준편차 </a:t>
                </a:r>
                <a:r>
                  <a:rPr lang="en-US" altLang="ko-KR"/>
                  <a:t>s</a:t>
                </a:r>
                <a:r>
                  <a:rPr lang="ko-KR" altLang="en-US"/>
                  <a:t>를 계산한다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en-US" altLang="ko-KR"/>
                  <a:t>2</a:t>
                </a:r>
                <a:r>
                  <a:rPr lang="ko-KR" altLang="en-US"/>
                  <a:t>단계</a:t>
                </a:r>
                <a:endParaRPr lang="en-US" altLang="ko-KR"/>
              </a:p>
              <a:p>
                <a:pPr lvl="2"/>
                <a:r>
                  <a:rPr lang="ko-KR" altLang="en-US"/>
                  <a:t>표본평균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ko-KR" altLang="en-US"/>
                  <a:t>와 표본표준편차 </a:t>
                </a:r>
                <a:r>
                  <a:rPr lang="en-US" altLang="ko-KR"/>
                  <a:t>s, </a:t>
                </a:r>
                <a:r>
                  <a:rPr lang="ko-KR" altLang="en-US"/>
                  <a:t>추정하려고 하는 모평균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ko-KR" altLang="en-US"/>
                  <a:t>를 사용하여 자유도 </a:t>
                </a:r>
                <a:r>
                  <a:rPr lang="en-US" altLang="ko-KR"/>
                  <a:t>n-1</a:t>
                </a:r>
                <a:r>
                  <a:rPr lang="ko-KR" altLang="en-US"/>
                  <a:t>인 </a:t>
                </a:r>
                <a:r>
                  <a:rPr lang="en-US" altLang="ko-KR"/>
                  <a:t>t</a:t>
                </a:r>
                <a:r>
                  <a:rPr lang="ko-KR" altLang="en-US"/>
                  <a:t>분포를 따르는 통계량 </a:t>
                </a:r>
                <a:r>
                  <a:rPr lang="en-US" altLang="ko-KR"/>
                  <a:t>T</a:t>
                </a:r>
                <a:r>
                  <a:rPr lang="ko-KR" altLang="en-US"/>
                  <a:t>를 다음과 같이 계산 </a:t>
                </a:r>
                <a:endParaRPr lang="en-US" altLang="ko-KR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ko-KR" altLang="en-US"/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  <m:rad>
                          <m:radPr>
                            <m:deg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rad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en-US" altLang="ko-KR"/>
              </a:p>
              <a:p>
                <a:pPr lvl="1"/>
                <a:r>
                  <a:rPr lang="en-US" altLang="ko-KR"/>
                  <a:t>3</a:t>
                </a:r>
                <a:r>
                  <a:rPr lang="ko-KR" altLang="en-US"/>
                  <a:t>단계</a:t>
                </a:r>
                <a:endParaRPr lang="en-US" altLang="ko-KR"/>
              </a:p>
              <a:p>
                <a:pPr lvl="2"/>
                <a:r>
                  <a:rPr lang="ko-KR" altLang="en-US"/>
                  <a:t>자유도 </a:t>
                </a:r>
                <a:r>
                  <a:rPr lang="en-US" altLang="ko-KR"/>
                  <a:t>n-1</a:t>
                </a:r>
                <a:r>
                  <a:rPr lang="ko-KR" altLang="en-US"/>
                  <a:t>인 </a:t>
                </a:r>
                <a:r>
                  <a:rPr lang="en-US" altLang="ko-KR"/>
                  <a:t>95% </a:t>
                </a:r>
                <a:r>
                  <a:rPr lang="ko-KR" altLang="en-US"/>
                  <a:t>예언적중구간을 선택해서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라</m:t>
                    </m:r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하는 </a:t>
                </a:r>
                <a:r>
                  <a:rPr lang="en-US" altLang="ko-KR"/>
                  <a:t>95% </a:t>
                </a:r>
                <a:r>
                  <a:rPr lang="ko-KR" altLang="en-US"/>
                  <a:t>예언적중구간을 만든다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en-US" altLang="ko-KR"/>
                  <a:t>4</a:t>
                </a:r>
                <a:r>
                  <a:rPr lang="ko-KR" altLang="en-US"/>
                  <a:t>단계 </a:t>
                </a:r>
                <a:endParaRPr lang="en-US" altLang="ko-KR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ko-KR" altLang="en-US"/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  <m:rad>
                          <m:radPr>
                            <m:deg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rad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altLang="ko-KR"/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ko-KR" altLang="en-US"/>
                  <a:t>에 대해서 풀면</a:t>
                </a:r>
                <a:r>
                  <a:rPr lang="en-US" altLang="ko-KR"/>
                  <a:t>, </a:t>
                </a:r>
                <a:r>
                  <a:rPr lang="ko-KR" altLang="en-US"/>
                  <a:t>이것이 </a:t>
                </a:r>
                <a:r>
                  <a:rPr lang="en-US" altLang="ko-KR"/>
                  <a:t>95% </a:t>
                </a:r>
                <a:r>
                  <a:rPr lang="ko-KR" altLang="en-US"/>
                  <a:t>신뢰구간이다</a:t>
                </a:r>
                <a:r>
                  <a:rPr lang="en-US" altLang="ko-KR"/>
                  <a:t>. </a:t>
                </a:r>
              </a:p>
              <a:p>
                <a:pPr lvl="1"/>
                <a:endParaRPr lang="ko-KR" altLang="en-US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1EF0BC51-FA74-45EB-9F9D-2987C5DBFD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96770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9B546EB-2E31-4FD2-8773-FF1A5ED49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t-</a:t>
            </a:r>
            <a:r>
              <a:rPr lang="ko-KR" altLang="en-US"/>
              <a:t>분포 예제 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A42191A-1056-4F6E-97F7-9B0ABDAD81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F0345F1E-95BC-4D0C-9FB0-E52794B702AC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어떤 가게 주인이 예상 매출액을 세우려고 한다</a:t>
                </a:r>
                <a:r>
                  <a:rPr lang="en-US" altLang="ko-KR"/>
                  <a:t>. </a:t>
                </a:r>
                <a:r>
                  <a:rPr lang="ko-KR" altLang="en-US"/>
                  <a:t>주인은 매출액을 정규모집단에서 관측된 데이터로 가정하고</a:t>
                </a:r>
                <a:r>
                  <a:rPr lang="en-US" altLang="ko-KR"/>
                  <a:t>, </a:t>
                </a:r>
                <a:r>
                  <a:rPr lang="ko-KR" altLang="en-US"/>
                  <a:t>이 모평균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ko-KR" altLang="en-US"/>
                  <a:t> 대표적인 매출액으로 추정하려고 한다</a:t>
                </a:r>
                <a:r>
                  <a:rPr lang="en-US" altLang="ko-KR"/>
                  <a:t>. </a:t>
                </a:r>
                <a:r>
                  <a:rPr lang="ko-KR" altLang="en-US"/>
                  <a:t>전표 중에서 무작위로 </a:t>
                </a:r>
                <a:r>
                  <a:rPr lang="en-US" altLang="ko-KR"/>
                  <a:t>8</a:t>
                </a:r>
                <a:r>
                  <a:rPr lang="ko-KR" altLang="en-US"/>
                  <a:t>장을 골라보니 다음과 같은 수가 나왔다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en-US" altLang="ko-KR"/>
                  <a:t>45, 39, 42, 57, 28, 33, 40, 52 (</a:t>
                </a:r>
                <a:r>
                  <a:rPr lang="ko-KR" altLang="en-US"/>
                  <a:t>만원</a:t>
                </a:r>
                <a:r>
                  <a:rPr lang="en-US" altLang="ko-KR"/>
                  <a:t>)</a:t>
                </a:r>
              </a:p>
              <a:p>
                <a:pPr lvl="1"/>
                <a:r>
                  <a:rPr lang="ko-KR" altLang="en-US"/>
                  <a:t>모평균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/>
                  <a:t> 구간을 추정해 보세요</a:t>
                </a:r>
                <a:r>
                  <a:rPr lang="en-US" altLang="ko-KR"/>
                  <a:t>.</a:t>
                </a:r>
              </a:p>
              <a:p>
                <a:pPr lvl="1"/>
                <a:endParaRPr lang="en-US" altLang="ko-KR"/>
              </a:p>
              <a:p>
                <a:r>
                  <a:rPr lang="ko-KR" altLang="en-US"/>
                  <a:t>휘발유의 옥탄가</a:t>
                </a:r>
                <a:r>
                  <a:rPr lang="en-US" altLang="ko-KR"/>
                  <a:t>(</a:t>
                </a:r>
                <a:r>
                  <a:rPr lang="ko-KR" altLang="en-US"/>
                  <a:t>정규분포로 가정함</a:t>
                </a:r>
                <a:r>
                  <a:rPr lang="en-US" altLang="ko-KR"/>
                  <a:t>)</a:t>
                </a:r>
                <a:r>
                  <a:rPr lang="ko-KR" altLang="en-US"/>
                  <a:t>를 </a:t>
                </a:r>
                <a:r>
                  <a:rPr lang="en-US" altLang="ko-KR"/>
                  <a:t>13</a:t>
                </a:r>
                <a:r>
                  <a:rPr lang="ko-KR" altLang="en-US"/>
                  <a:t>일 연속 조사하니 다음과 같았다</a:t>
                </a:r>
                <a:r>
                  <a:rPr lang="en-US" altLang="ko-KR"/>
                  <a:t>. </a:t>
                </a:r>
              </a:p>
              <a:p>
                <a:pPr marL="0" indent="0">
                  <a:buNone/>
                </a:pPr>
                <a:r>
                  <a:rPr lang="en-US" altLang="ko-KR"/>
                  <a:t>    88.6, 86.4, 87.2, 88.4, 87.2, 87.6, 86.8, 86.1, 87.4, 87.3, 86.4, 86.6, 87.1</a:t>
                </a:r>
              </a:p>
              <a:p>
                <a:pPr marL="0" indent="0">
                  <a:buNone/>
                </a:pPr>
                <a:r>
                  <a:rPr lang="en-US" altLang="ko-KR"/>
                  <a:t>    </a:t>
                </a:r>
                <a:r>
                  <a:rPr lang="ko-KR" altLang="en-US"/>
                  <a:t>옥탄가 모평균에 대한 </a:t>
                </a:r>
                <a:r>
                  <a:rPr lang="en-US" altLang="ko-KR"/>
                  <a:t>95% </a:t>
                </a:r>
                <a:r>
                  <a:rPr lang="ko-KR" altLang="en-US"/>
                  <a:t>신뢰구간을 구하여라</a:t>
                </a:r>
                <a:r>
                  <a:rPr lang="en-US" altLang="ko-KR"/>
                  <a:t>. </a:t>
                </a:r>
                <a:endParaRPr lang="ko-KR" altLang="en-US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F0345F1E-95BC-4D0C-9FB0-E52794B702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2204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4EE45BE-EB1E-4920-81F7-BDD6E7858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불편분산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CA85C4-9971-4151-BF27-CCDDF947EA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51E10A5-7B2B-42A8-954C-9D3E048F4E0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표본분산</a:t>
            </a:r>
            <a:r>
              <a:rPr lang="en-US" altLang="ko-KR" dirty="0"/>
              <a:t>(</a:t>
            </a:r>
            <a:r>
              <a:rPr lang="ko-KR" altLang="en-US" dirty="0"/>
              <a:t>샘플링 분산</a:t>
            </a:r>
            <a:r>
              <a:rPr lang="en-US" altLang="ko-KR" dirty="0"/>
              <a:t>)</a:t>
            </a:r>
            <a:r>
              <a:rPr lang="ko-KR" altLang="en-US" dirty="0"/>
              <a:t>은 모집단</a:t>
            </a:r>
            <a:r>
              <a:rPr lang="en-US" altLang="ko-KR" dirty="0"/>
              <a:t>(</a:t>
            </a:r>
            <a:r>
              <a:rPr lang="ko-KR" altLang="en-US" dirty="0"/>
              <a:t>전체집단</a:t>
            </a:r>
            <a:r>
              <a:rPr lang="en-US" altLang="ko-KR" dirty="0"/>
              <a:t>)</a:t>
            </a:r>
            <a:r>
              <a:rPr lang="ko-KR" altLang="en-US" dirty="0"/>
              <a:t>의 분산</a:t>
            </a:r>
            <a:r>
              <a:rPr lang="en-US" altLang="ko-KR" dirty="0"/>
              <a:t>, </a:t>
            </a:r>
            <a:r>
              <a:rPr lang="ko-KR" altLang="en-US" dirty="0"/>
              <a:t>즉 모분산에 비해 분산을 과소평가해 버리는 경향이 있음 </a:t>
            </a:r>
            <a:endParaRPr lang="en-US" altLang="ko-KR" dirty="0"/>
          </a:p>
          <a:p>
            <a:r>
              <a:rPr lang="ko-KR" altLang="en-US" dirty="0"/>
              <a:t>이점을 보정하기 위한 것이 불편분산임 </a:t>
            </a:r>
            <a:endParaRPr lang="en-US" altLang="ko-KR" dirty="0"/>
          </a:p>
          <a:p>
            <a:r>
              <a:rPr lang="ko-KR" altLang="en-US" dirty="0"/>
              <a:t>표본에서 추정한 평균값은 모집단의 평균값과 조금 차이가 있는 게 정상입니다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모평균과 차이가 있는 표본평균을 사용해서 분산을 계산하게 됩니다</a:t>
            </a:r>
            <a:r>
              <a:rPr lang="en-US" altLang="ko-KR" dirty="0"/>
              <a:t>. </a:t>
            </a:r>
            <a:r>
              <a:rPr lang="ko-KR" altLang="en-US" dirty="0"/>
              <a:t>때문에 정확하게 추정하기 힘듦</a:t>
            </a:r>
            <a:endParaRPr lang="en-US" altLang="ko-KR" dirty="0"/>
          </a:p>
          <a:p>
            <a:r>
              <a:rPr lang="ko-KR" altLang="en-US" dirty="0"/>
              <a:t>분모가 </a:t>
            </a:r>
            <a:r>
              <a:rPr lang="en-US" altLang="ko-KR" dirty="0"/>
              <a:t>N-1</a:t>
            </a:r>
            <a:r>
              <a:rPr lang="ko-KR" altLang="en-US" dirty="0"/>
              <a:t>이 되어 조금 </a:t>
            </a:r>
            <a:r>
              <a:rPr lang="ko-KR" altLang="en-US" dirty="0" err="1"/>
              <a:t>작아지기</a:t>
            </a:r>
            <a:r>
              <a:rPr lang="ko-KR" altLang="en-US" dirty="0"/>
              <a:t> 때문에 표본분산보다 살짝 더 큰 값을 가지게 됩니다</a:t>
            </a:r>
            <a:r>
              <a:rPr lang="en-US" altLang="ko-KR" dirty="0"/>
              <a:t>. (</a:t>
            </a:r>
            <a:r>
              <a:rPr lang="ko-KR" altLang="en-US" dirty="0"/>
              <a:t>분모를 작게 하는 것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자유도</a:t>
            </a:r>
            <a:r>
              <a:rPr lang="en-US" altLang="ko-KR" dirty="0"/>
              <a:t>(degrees of freedom)</a:t>
            </a:r>
          </a:p>
          <a:p>
            <a:pPr lvl="1"/>
            <a:r>
              <a:rPr lang="ko-KR" altLang="en-US" dirty="0"/>
              <a:t>분산 수식에 </a:t>
            </a:r>
            <a:r>
              <a:rPr lang="en-US" altLang="ko-KR" dirty="0"/>
              <a:t>n</a:t>
            </a:r>
            <a:r>
              <a:rPr lang="ko-KR" altLang="en-US" dirty="0"/>
              <a:t>을 분모로 사용한다면</a:t>
            </a:r>
            <a:r>
              <a:rPr lang="en-US" altLang="ko-KR" dirty="0"/>
              <a:t>, </a:t>
            </a:r>
            <a:r>
              <a:rPr lang="ko-KR" altLang="en-US" dirty="0"/>
              <a:t>모집단의 분산과 표준편차의 참값을 과소평가하게 된다</a:t>
            </a:r>
            <a:r>
              <a:rPr lang="en-US" altLang="ko-KR" dirty="0"/>
              <a:t>. </a:t>
            </a:r>
            <a:r>
              <a:rPr lang="ko-KR" altLang="en-US" dirty="0"/>
              <a:t>이를 편향</a:t>
            </a:r>
            <a:r>
              <a:rPr lang="en-US" altLang="ko-KR" dirty="0"/>
              <a:t>(biased) </a:t>
            </a:r>
            <a:r>
              <a:rPr lang="ko-KR" altLang="en-US" dirty="0"/>
              <a:t>추정이라고 부른다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만약 </a:t>
            </a:r>
            <a:r>
              <a:rPr lang="en-US" altLang="ko-KR" dirty="0"/>
              <a:t>n </a:t>
            </a:r>
            <a:r>
              <a:rPr lang="ko-KR" altLang="en-US" dirty="0"/>
              <a:t>대신 </a:t>
            </a:r>
            <a:r>
              <a:rPr lang="en-US" altLang="ko-KR" dirty="0"/>
              <a:t>n-1</a:t>
            </a:r>
            <a:r>
              <a:rPr lang="ko-KR" altLang="en-US" dirty="0"/>
              <a:t>로 나눈다면 분산은 </a:t>
            </a:r>
            <a:r>
              <a:rPr lang="ko-KR" altLang="en-US" dirty="0" err="1"/>
              <a:t>비편향</a:t>
            </a:r>
            <a:r>
              <a:rPr lang="en-US" altLang="ko-KR" dirty="0"/>
              <a:t>(unbiased) </a:t>
            </a:r>
            <a:r>
              <a:rPr lang="ko-KR" altLang="en-US" dirty="0"/>
              <a:t>추정이 된다</a:t>
            </a:r>
            <a:r>
              <a:rPr lang="en-US" altLang="ko-KR" dirty="0"/>
              <a:t>. 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59324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189D91A-5180-4E5D-8D69-2D09F043A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통계적 검정 방법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8A42859-CF56-458D-B0F5-70BF3B9D11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434E16-A1F6-43C2-9EED-202CB3204E5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자료의 특성에 따른 검정방법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E7791CF-5261-4A11-B32A-AB2FA2CB50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41" b="17857"/>
          <a:stretch/>
        </p:blipFill>
        <p:spPr>
          <a:xfrm>
            <a:off x="0" y="1618743"/>
            <a:ext cx="12192000" cy="222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054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189D91A-5180-4E5D-8D69-2D09F043A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One-Sample</a:t>
            </a:r>
            <a:r>
              <a:rPr lang="ko-KR" altLang="en-US"/>
              <a:t> </a:t>
            </a:r>
            <a:r>
              <a:rPr lang="en-US" altLang="ko-KR"/>
              <a:t>T-Test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8A42859-CF56-458D-B0F5-70BF3B9D11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434E16-A1F6-43C2-9EED-202CB3204E5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One-Sample T-test</a:t>
            </a:r>
            <a:r>
              <a:rPr lang="ko-KR" altLang="en-US"/>
              <a:t>는 한 모집단의 평균이 어떤 특정한 값과 같은지 검증하는 통계 방법</a:t>
            </a:r>
            <a:endParaRPr lang="en-US" altLang="ko-KR"/>
          </a:p>
          <a:p>
            <a:r>
              <a:rPr lang="en-US" altLang="ko-KR">
                <a:solidFill>
                  <a:srgbClr val="FF0000"/>
                </a:solidFill>
              </a:rPr>
              <a:t>t-test</a:t>
            </a:r>
            <a:r>
              <a:rPr lang="ko-KR" altLang="en-US">
                <a:solidFill>
                  <a:srgbClr val="FF0000"/>
                </a:solidFill>
              </a:rPr>
              <a:t>는 자료가 정규분포를 따른다는 가정한다</a:t>
            </a:r>
            <a:r>
              <a:rPr lang="en-US" altLang="ko-KR"/>
              <a:t>. </a:t>
            </a:r>
          </a:p>
          <a:p>
            <a:r>
              <a:rPr lang="ko-KR" altLang="en-US"/>
              <a:t>데이터가 정규분포를 따르지 않는다면 </a:t>
            </a:r>
            <a:r>
              <a:rPr lang="en-US" altLang="ko-KR"/>
              <a:t>Wilcoxon signed-rank test</a:t>
            </a:r>
            <a:r>
              <a:rPr lang="ko-KR" altLang="en-US"/>
              <a:t>를 이용한다</a:t>
            </a:r>
            <a:r>
              <a:rPr lang="en-US" altLang="ko-KR"/>
              <a:t>. </a:t>
            </a:r>
          </a:p>
          <a:p>
            <a:r>
              <a:rPr lang="ko-KR" altLang="en-US"/>
              <a:t>교재 </a:t>
            </a:r>
            <a:r>
              <a:rPr lang="en-US" altLang="ko-KR"/>
              <a:t>6</a:t>
            </a:r>
            <a:r>
              <a:rPr lang="ko-KR" altLang="en-US"/>
              <a:t>장 </a:t>
            </a:r>
            <a:r>
              <a:rPr lang="en-US" altLang="ko-KR"/>
              <a:t>sleep </a:t>
            </a:r>
            <a:r>
              <a:rPr lang="ko-KR" altLang="en-US"/>
              <a:t>데이터를 사용한 </a:t>
            </a:r>
            <a:r>
              <a:rPr lang="en-US" altLang="ko-KR"/>
              <a:t>t-test </a:t>
            </a:r>
          </a:p>
          <a:p>
            <a:pPr lvl="1"/>
            <a:r>
              <a:rPr lang="ko-KR" altLang="en-US"/>
              <a:t>이 데이터는 </a:t>
            </a:r>
            <a:r>
              <a:rPr lang="en-US" altLang="ko-KR"/>
              <a:t>10</a:t>
            </a:r>
            <a:r>
              <a:rPr lang="ko-KR" altLang="en-US"/>
              <a:t>명의 실험 자원자가 약 </a:t>
            </a:r>
            <a:r>
              <a:rPr lang="en-US" altLang="ko-KR"/>
              <a:t>1</a:t>
            </a:r>
            <a:r>
              <a:rPr lang="ko-KR" altLang="en-US"/>
              <a:t>과 </a:t>
            </a:r>
            <a:r>
              <a:rPr lang="en-US" altLang="ko-KR"/>
              <a:t>2</a:t>
            </a:r>
            <a:r>
              <a:rPr lang="ko-KR" altLang="en-US"/>
              <a:t>를 각각 먹었을 때 수면시간 증가를 기록한 것</a:t>
            </a:r>
            <a:endParaRPr lang="en-US" altLang="ko-KR"/>
          </a:p>
          <a:p>
            <a:pPr lvl="1"/>
            <a:r>
              <a:rPr lang="ko-KR" altLang="en-US"/>
              <a:t>문제를 간단하게 만들기 위해 약 </a:t>
            </a:r>
            <a:r>
              <a:rPr lang="en-US" altLang="ko-KR"/>
              <a:t>1</a:t>
            </a:r>
            <a:r>
              <a:rPr lang="ko-KR" altLang="en-US"/>
              <a:t>을 먹었을 때 수면시간의 증가만을 추려내자</a:t>
            </a:r>
            <a:r>
              <a:rPr lang="en-US" altLang="ko-KR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2615F3-F582-4986-991F-A0542B81FD7A}"/>
              </a:ext>
            </a:extLst>
          </p:cNvPr>
          <p:cNvSpPr txBox="1"/>
          <p:nvPr/>
        </p:nvSpPr>
        <p:spPr>
          <a:xfrm>
            <a:off x="1396314" y="3799702"/>
            <a:ext cx="62339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y &lt;- sleep$extra[sleep$group == 1]</a:t>
            </a:r>
          </a:p>
          <a:p>
            <a:r>
              <a:rPr lang="en-US" altLang="ko-KR" sz="1400"/>
              <a:t>summary(y)</a:t>
            </a:r>
          </a:p>
          <a:p>
            <a:endParaRPr lang="en-US" altLang="ko-KR" sz="1400"/>
          </a:p>
          <a:p>
            <a:r>
              <a:rPr lang="en-US" altLang="ko-KR" sz="1400"/>
              <a:t>par(mfrow=c(2,2))</a:t>
            </a:r>
          </a:p>
          <a:p>
            <a:r>
              <a:rPr lang="en-US" altLang="ko-KR" sz="1400"/>
              <a:t>hist(y)</a:t>
            </a:r>
          </a:p>
          <a:p>
            <a:r>
              <a:rPr lang="en-US" altLang="ko-KR" sz="1400"/>
              <a:t>boxplot(y)</a:t>
            </a:r>
          </a:p>
          <a:p>
            <a:r>
              <a:rPr lang="en-US" altLang="ko-KR" sz="1400"/>
              <a:t>qqnorm(y)# </a:t>
            </a:r>
            <a:r>
              <a:rPr lang="ko-KR" altLang="en-US" sz="1400"/>
              <a:t>정규성 확인</a:t>
            </a:r>
            <a:endParaRPr lang="en-US" altLang="ko-KR" sz="1400"/>
          </a:p>
          <a:p>
            <a:r>
              <a:rPr lang="en-US" altLang="ko-KR" sz="1400"/>
              <a:t>qqline(y)</a:t>
            </a:r>
          </a:p>
          <a:p>
            <a:r>
              <a:rPr lang="en-US" altLang="ko-KR" sz="1400"/>
              <a:t>hist(y, prob= T)</a:t>
            </a:r>
          </a:p>
          <a:p>
            <a:r>
              <a:rPr lang="en-US" altLang="ko-KR" sz="1400"/>
              <a:t>lines(density(y), lty=2)</a:t>
            </a:r>
            <a:endParaRPr lang="ko-KR" altLang="en-US" sz="14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DEB80F-BB59-4880-8322-A7C10A60C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191" y="3743324"/>
            <a:ext cx="6712729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242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E0F858C-2230-4B74-B01D-95B1C2385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One-Sample</a:t>
            </a:r>
            <a:r>
              <a:rPr lang="ko-KR" altLang="en-US"/>
              <a:t> </a:t>
            </a:r>
            <a:r>
              <a:rPr lang="en-US" altLang="ko-KR"/>
              <a:t>T-Test(</a:t>
            </a:r>
            <a:r>
              <a:rPr lang="ko-KR" altLang="en-US"/>
              <a:t>정규성 검정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D2247B-4677-4C60-B459-E0455F91A7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1775508-AA68-41B9-AEFD-A505C8C88E8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/>
              <a:t>이전 장에서 </a:t>
            </a:r>
            <a:r>
              <a:rPr lang="en-US" altLang="ko-KR"/>
              <a:t>t-test</a:t>
            </a:r>
            <a:r>
              <a:rPr lang="ko-KR" altLang="en-US"/>
              <a:t>는 정규분포를 따른다는 가정이라고 이야기 했습니다</a:t>
            </a:r>
            <a:r>
              <a:rPr lang="en-US" altLang="ko-KR"/>
              <a:t>. </a:t>
            </a:r>
          </a:p>
          <a:p>
            <a:r>
              <a:rPr lang="ko-KR" altLang="en-US"/>
              <a:t>정규성을 확인하는 방법으로 </a:t>
            </a:r>
            <a:r>
              <a:rPr lang="en-US" altLang="ko-KR"/>
              <a:t>qqnorm </a:t>
            </a:r>
            <a:r>
              <a:rPr lang="ko-KR" altLang="en-US"/>
              <a:t>그래프를 그려보면 정규분포의 성격을 가진다면 직선을 중심으로 데이터가 분포되는 그림을 확인할 수 있습니다</a:t>
            </a:r>
            <a:r>
              <a:rPr lang="en-US" altLang="ko-KR"/>
              <a:t>. </a:t>
            </a:r>
          </a:p>
          <a:p>
            <a:r>
              <a:rPr lang="ko-KR" altLang="en-US"/>
              <a:t>이번에는 </a:t>
            </a:r>
            <a:r>
              <a:rPr lang="en-US" altLang="ko-KR"/>
              <a:t>R</a:t>
            </a:r>
            <a:r>
              <a:rPr lang="ko-KR" altLang="en-US"/>
              <a:t>에서 제공되는 함수를 사용하여 정규성을 검정</a:t>
            </a:r>
            <a:endParaRPr lang="en-US" altLang="ko-KR"/>
          </a:p>
          <a:p>
            <a:r>
              <a:rPr lang="en-US" altLang="ko-KR"/>
              <a:t>shapiro.test() </a:t>
            </a:r>
            <a:r>
              <a:rPr lang="ko-KR" altLang="en-US"/>
              <a:t>함수를 사용하여 정규성을 </a:t>
            </a:r>
            <a:r>
              <a:rPr lang="en-US" altLang="ko-KR"/>
              <a:t>test </a:t>
            </a:r>
            <a:r>
              <a:rPr lang="ko-KR" altLang="en-US"/>
              <a:t>합니다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en-US" altLang="ko-KR"/>
              <a:t>p-value=0.4079</a:t>
            </a:r>
            <a:r>
              <a:rPr lang="ko-KR" altLang="en-US"/>
              <a:t>로 </a:t>
            </a:r>
            <a:r>
              <a:rPr lang="en-US" altLang="ko-KR"/>
              <a:t>0.05</a:t>
            </a:r>
            <a:r>
              <a:rPr lang="ko-KR" altLang="en-US"/>
              <a:t>보다 크므로 데이터가 정규분포를 따른다는 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    </a:t>
            </a:r>
            <a:r>
              <a:rPr lang="ko-KR" altLang="en-US"/>
              <a:t>귀무가설은 기각하지 못합니다</a:t>
            </a:r>
            <a:r>
              <a:rPr lang="en-US" altLang="ko-KR"/>
              <a:t>. </a:t>
            </a:r>
            <a:r>
              <a:rPr lang="ko-KR" altLang="en-US"/>
              <a:t>즉 </a:t>
            </a:r>
            <a:r>
              <a:rPr lang="en-US" altLang="ko-KR"/>
              <a:t>y</a:t>
            </a:r>
            <a:r>
              <a:rPr lang="ko-KR" altLang="en-US"/>
              <a:t>라는 데이터는 정규분포를 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    </a:t>
            </a:r>
            <a:r>
              <a:rPr lang="ko-KR" altLang="en-US"/>
              <a:t>따르고 있다는 결론을 내리고 </a:t>
            </a:r>
            <a:r>
              <a:rPr lang="en-US" altLang="ko-KR"/>
              <a:t>t-test</a:t>
            </a:r>
            <a:r>
              <a:rPr lang="ko-KR" altLang="en-US"/>
              <a:t>를 진행하시면 됩니다</a:t>
            </a:r>
            <a:r>
              <a:rPr lang="en-US" altLang="ko-KR"/>
              <a:t>. </a:t>
            </a:r>
          </a:p>
          <a:p>
            <a:r>
              <a:rPr lang="ko-KR" altLang="en-US"/>
              <a:t>정규분포를 따르지 않는다면 비모수 방법인 </a:t>
            </a:r>
            <a:r>
              <a:rPr lang="en-US" altLang="ko-KR"/>
              <a:t>Wilcoxon signed-rank test</a:t>
            </a:r>
            <a:r>
              <a:rPr lang="ko-KR" altLang="en-US"/>
              <a:t>를 진행합니다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비모수 방법을 이용하기 전에 데이터를 어떤 방법을 적용해서 변환 했을 때 정규분포를 따르게 되는지 고려해봐야 합니다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가장 많이 사용되는 변환은 </a:t>
            </a:r>
            <a:r>
              <a:rPr lang="en-US" altLang="ko-KR"/>
              <a:t>log-</a:t>
            </a:r>
            <a:r>
              <a:rPr lang="ko-KR" altLang="en-US"/>
              <a:t>변환</a:t>
            </a:r>
            <a:r>
              <a:rPr lang="en-US" altLang="ko-KR"/>
              <a:t>, sqrt-</a:t>
            </a:r>
            <a:r>
              <a:rPr lang="ko-KR" altLang="en-US"/>
              <a:t>변환</a:t>
            </a:r>
            <a:r>
              <a:rPr lang="en-US" altLang="ko-KR"/>
              <a:t>, </a:t>
            </a:r>
            <a:r>
              <a:rPr lang="ko-KR" altLang="en-US"/>
              <a:t>역변환등이 있습니다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A439097-9B33-4192-BFA4-64A8D61F5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151" y="2415619"/>
            <a:ext cx="4596811" cy="2875995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BFE7B059-0248-47D3-B9F8-9642C18FE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6927" y="3412736"/>
            <a:ext cx="3423633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&gt; shapiro.test(y)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Shapiro-Wilk normality test data: y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W = 0.92581, p-value = 0.4079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7807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189D91A-5180-4E5D-8D69-2D09F043A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One-Sample</a:t>
            </a:r>
            <a:r>
              <a:rPr lang="ko-KR" altLang="en-US"/>
              <a:t> </a:t>
            </a:r>
            <a:r>
              <a:rPr lang="en-US" altLang="ko-KR"/>
              <a:t>T-Test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8A42859-CF56-458D-B0F5-70BF3B9D11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434E16-A1F6-43C2-9EED-202CB3204E5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5000" y="1181100"/>
            <a:ext cx="11010900" cy="5124450"/>
          </a:xfrm>
        </p:spPr>
        <p:txBody>
          <a:bodyPr>
            <a:normAutofit lnSpcReduction="10000"/>
          </a:bodyPr>
          <a:lstStyle/>
          <a:p>
            <a:r>
              <a:rPr lang="ko-KR" altLang="en-US"/>
              <a:t>기술통계량을 살펴보면 표본 </a:t>
            </a:r>
            <a:r>
              <a:rPr lang="en-US" altLang="ko-KR"/>
              <a:t>10</a:t>
            </a:r>
            <a:r>
              <a:rPr lang="ko-KR" altLang="en-US"/>
              <a:t>명 중 </a:t>
            </a:r>
            <a:r>
              <a:rPr lang="en-US" altLang="ko-KR"/>
              <a:t>4</a:t>
            </a:r>
            <a:r>
              <a:rPr lang="ko-KR" altLang="en-US"/>
              <a:t>명은 수면시간이 줄었고</a:t>
            </a:r>
            <a:r>
              <a:rPr lang="en-US" altLang="ko-KR"/>
              <a:t>, 6</a:t>
            </a:r>
            <a:r>
              <a:rPr lang="ko-KR" altLang="en-US"/>
              <a:t>명은 수면 시간이 늘었다</a:t>
            </a:r>
            <a:r>
              <a:rPr lang="en-US" altLang="ko-KR"/>
              <a:t>. </a:t>
            </a:r>
            <a:r>
              <a:rPr lang="ko-KR" altLang="en-US"/>
              <a:t>표본평균 수면시간 증가는 </a:t>
            </a:r>
            <a:r>
              <a:rPr lang="en-US" altLang="ko-KR"/>
              <a:t>0.75</a:t>
            </a:r>
            <a:r>
              <a:rPr lang="ko-KR" altLang="en-US"/>
              <a:t>시간이었고</a:t>
            </a:r>
            <a:r>
              <a:rPr lang="en-US" altLang="ko-KR"/>
              <a:t>, </a:t>
            </a:r>
            <a:r>
              <a:rPr lang="ko-KR" altLang="en-US"/>
              <a:t>표본표준편차는 </a:t>
            </a:r>
            <a:r>
              <a:rPr lang="en-US" altLang="ko-KR"/>
              <a:t>1.8</a:t>
            </a:r>
            <a:r>
              <a:rPr lang="ko-KR" altLang="en-US"/>
              <a:t>시간이다</a:t>
            </a:r>
            <a:r>
              <a:rPr lang="en-US" altLang="ko-KR"/>
              <a:t>. </a:t>
            </a:r>
          </a:p>
          <a:p>
            <a:r>
              <a:rPr lang="ko-KR" altLang="en-US"/>
              <a:t>어떤 결론을 낼 수 있을까</a:t>
            </a:r>
            <a:r>
              <a:rPr lang="en-US" altLang="ko-KR"/>
              <a:t>?</a:t>
            </a:r>
          </a:p>
          <a:p>
            <a:pPr lvl="1"/>
            <a:r>
              <a:rPr lang="ko-KR" altLang="en-US"/>
              <a:t>이 수면제는 효과가 있는가</a:t>
            </a:r>
            <a:r>
              <a:rPr lang="en-US" altLang="ko-KR"/>
              <a:t>?</a:t>
            </a:r>
          </a:p>
          <a:p>
            <a:pPr lvl="2"/>
            <a:r>
              <a:rPr lang="ko-KR" altLang="en-US"/>
              <a:t>귀무가설 </a:t>
            </a:r>
            <a:r>
              <a:rPr lang="en-US" altLang="ko-KR"/>
              <a:t>: </a:t>
            </a:r>
            <a:r>
              <a:rPr lang="ko-KR" altLang="en-US"/>
              <a:t>복용 전후가 같다</a:t>
            </a:r>
            <a:r>
              <a:rPr lang="en-US" altLang="ko-KR"/>
              <a:t>.(</a:t>
            </a:r>
            <a:r>
              <a:rPr lang="ko-KR" altLang="en-US"/>
              <a:t>효과가 없다</a:t>
            </a:r>
            <a:r>
              <a:rPr lang="en-US" altLang="ko-KR"/>
              <a:t>.).</a:t>
            </a:r>
          </a:p>
          <a:p>
            <a:pPr lvl="2"/>
            <a:r>
              <a:rPr lang="ko-KR" altLang="en-US"/>
              <a:t>대립가설 </a:t>
            </a:r>
            <a:r>
              <a:rPr lang="en-US" altLang="ko-KR"/>
              <a:t>: </a:t>
            </a:r>
            <a:r>
              <a:rPr lang="ko-KR" altLang="en-US"/>
              <a:t>복용 전후가 다르다</a:t>
            </a:r>
            <a:r>
              <a:rPr lang="en-US" altLang="ko-KR"/>
              <a:t>.(</a:t>
            </a:r>
            <a:r>
              <a:rPr lang="ko-KR" altLang="en-US"/>
              <a:t>효과가 있다</a:t>
            </a:r>
            <a:r>
              <a:rPr lang="en-US" altLang="ko-KR"/>
              <a:t>.)</a:t>
            </a:r>
          </a:p>
          <a:p>
            <a:pPr lvl="1"/>
            <a:r>
              <a:rPr lang="ko-KR" altLang="en-US"/>
              <a:t>이 수면제의 효과는 얼마인가</a:t>
            </a:r>
            <a:r>
              <a:rPr lang="en-US" altLang="ko-KR"/>
              <a:t>?(</a:t>
            </a:r>
            <a:r>
              <a:rPr lang="ko-KR" altLang="en-US"/>
              <a:t>신뢰구간</a:t>
            </a:r>
            <a:r>
              <a:rPr lang="en-US" altLang="ko-KR"/>
              <a:t>)</a:t>
            </a:r>
          </a:p>
          <a:p>
            <a:pPr lvl="1"/>
            <a:r>
              <a:rPr lang="ko-KR" altLang="en-US"/>
              <a:t>누군가 다른 사람이 이 수면제를 복용하면 어떤 효과가 있을 것인가</a:t>
            </a:r>
            <a:r>
              <a:rPr lang="en-US" altLang="ko-KR"/>
              <a:t>?(</a:t>
            </a:r>
            <a:r>
              <a:rPr lang="ko-KR" altLang="en-US"/>
              <a:t>예측</a:t>
            </a:r>
            <a:r>
              <a:rPr lang="en-US" altLang="ko-KR"/>
              <a:t>)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이 수면제가 효과가 없다면 우리가 관측한 데이터</a:t>
            </a:r>
            <a:r>
              <a:rPr lang="en-US" altLang="ko-KR"/>
              <a:t>(</a:t>
            </a:r>
            <a:r>
              <a:rPr lang="ko-KR" altLang="en-US"/>
              <a:t>예제의 </a:t>
            </a:r>
            <a:r>
              <a:rPr lang="en-US" altLang="ko-KR"/>
              <a:t>y</a:t>
            </a:r>
            <a:r>
              <a:rPr lang="ko-KR" altLang="en-US"/>
              <a:t>의 값</a:t>
            </a:r>
            <a:r>
              <a:rPr lang="en-US" altLang="ko-KR"/>
              <a:t>)</a:t>
            </a:r>
            <a:r>
              <a:rPr lang="ko-KR" altLang="en-US"/>
              <a:t>의 </a:t>
            </a:r>
            <a:r>
              <a:rPr lang="en-US" altLang="ko-KR"/>
              <a:t>t-value </a:t>
            </a:r>
            <a:r>
              <a:rPr lang="ko-KR" altLang="en-US"/>
              <a:t>값 보다 큰 값을 관측할 확률은 </a:t>
            </a:r>
            <a:r>
              <a:rPr lang="en-US" altLang="ko-KR"/>
              <a:t>10.9%</a:t>
            </a:r>
            <a:r>
              <a:rPr lang="ko-KR" altLang="en-US"/>
              <a:t>이다</a:t>
            </a:r>
            <a:r>
              <a:rPr lang="en-US" altLang="ko-KR"/>
              <a:t>. 5% </a:t>
            </a:r>
            <a:r>
              <a:rPr lang="ko-KR" altLang="en-US"/>
              <a:t>미만으로 관측이 된다면 우연으로  관측될 가능성이 있다고 할 수 있지만</a:t>
            </a:r>
            <a:r>
              <a:rPr lang="en-US" altLang="ko-KR"/>
              <a:t>, 5% </a:t>
            </a:r>
            <a:r>
              <a:rPr lang="ko-KR" altLang="en-US"/>
              <a:t>이상이기 때문에 관측된 값이 우연으로 나왔다고 생각하기엔 무리가 있다</a:t>
            </a:r>
            <a:r>
              <a:rPr lang="en-US" altLang="ko-KR"/>
              <a:t>. </a:t>
            </a:r>
            <a:r>
              <a:rPr lang="ko-KR" altLang="en-US"/>
              <a:t>즉 수면제가 효과가 없다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ED8E56-9B4B-45E4-A83D-0DD1E47557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0634" y="4189000"/>
            <a:ext cx="4721629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&gt; t.test(y, alternative = 'greater')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FF"/>
                </a:solidFill>
                <a:latin typeface="Lucida Console" panose="020B0609040504020204" pitchFamily="49" charset="0"/>
              </a:rPr>
              <a:t>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One Sample t-test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data: y t = 1.3257, df = 9,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Lucida Console" panose="020B0609040504020204" pitchFamily="49" charset="0"/>
              </a:rPr>
              <a:t>p-value = 0.1088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alternative hypothesis: true mean is greater than 0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95 percent confidence interval: -0.2870553 Inf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sample estimates: mean of x 0.75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7B5CF2-2BAB-49C9-A3D2-79B6ABD96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1122" y="4189000"/>
            <a:ext cx="5453149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&gt; t.test(y)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One Sample t-test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data: y t = 1.3257, df = 9, p-value = 0.2176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alternative hypothesis: true mean is not equal to 0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95 percent confidence interval: -0.5297804 2.0297804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sample estimates: mean of x 0.75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3DBE3524-37AA-4247-8C5D-BF8BE479B49D}"/>
              </a:ext>
            </a:extLst>
          </p:cNvPr>
          <p:cNvSpPr/>
          <p:nvPr/>
        </p:nvSpPr>
        <p:spPr>
          <a:xfrm>
            <a:off x="8873720" y="3019426"/>
            <a:ext cx="2552008" cy="819147"/>
          </a:xfrm>
          <a:prstGeom prst="wedgeRoundRectCallout">
            <a:avLst>
              <a:gd name="adj1" fmla="val -30279"/>
              <a:gd name="adj2" fmla="val 888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/>
              <a:t>(greater : </a:t>
            </a:r>
            <a:r>
              <a:rPr lang="ko-KR" altLang="en-US" sz="1600"/>
              <a:t>우측 검정</a:t>
            </a:r>
            <a:r>
              <a:rPr lang="en-US" altLang="ko-KR" sz="1600"/>
              <a:t>, less : </a:t>
            </a:r>
            <a:r>
              <a:rPr lang="ko-KR" altLang="en-US" sz="1600"/>
              <a:t>좌측 검정</a:t>
            </a:r>
            <a:r>
              <a:rPr lang="en-US" altLang="ko-KR" sz="160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8692514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189D91A-5180-4E5D-8D69-2D09F043A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Paired T-Test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8A42859-CF56-458D-B0F5-70BF3B9D11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F2434E16-A1F6-43C2-9EED-202CB3204E5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en-US" altLang="ko-KR"/>
                  <a:t>paried t-test</a:t>
                </a:r>
                <a:r>
                  <a:rPr lang="ko-KR" altLang="en-US"/>
                  <a:t>는 쌍을 이룬 두 변수의 차이를 보는 검정이다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/>
                  <a:t>가장 흔한 예는 한 집단을 대상으로 어떤 개입의 효과를 보기 위해 개입 전</a:t>
                </a:r>
                <a:r>
                  <a:rPr lang="en-US" altLang="ko-KR"/>
                  <a:t>-</a:t>
                </a:r>
                <a:r>
                  <a:rPr lang="ko-KR" altLang="en-US"/>
                  <a:t>후값을 비교하여 개입의 효과를 측정하는 것</a:t>
                </a:r>
                <a:endParaRPr lang="en-US" altLang="ko-KR"/>
              </a:p>
              <a:p>
                <a:r>
                  <a:rPr lang="ko-KR" altLang="en-US"/>
                  <a:t>약의 복용</a:t>
                </a:r>
                <a:r>
                  <a:rPr lang="en-US" altLang="ko-KR"/>
                  <a:t>, </a:t>
                </a:r>
                <a:r>
                  <a:rPr lang="ko-KR" altLang="en-US"/>
                  <a:t>수술 혹은 치료</a:t>
                </a:r>
                <a:r>
                  <a:rPr lang="en-US" altLang="ko-KR"/>
                  <a:t>, </a:t>
                </a:r>
                <a:r>
                  <a:rPr lang="ko-KR" altLang="en-US"/>
                  <a:t>새로운 교육방법 도입등이 있다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/>
                  <a:t>서로 연관성이 있는 두 대상으로부터 측정된 값이어서 비교하는 두 변수들 간에 상관관계가 존재한다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/>
                  <a:t>서로 독립적인 두 집단으로부터 측정한 두 값을 비교하는 </a:t>
                </a:r>
                <a:r>
                  <a:rPr lang="en-US" altLang="ko-KR"/>
                  <a:t>two-sample t-test</a:t>
                </a:r>
                <a:r>
                  <a:rPr lang="ko-KR" altLang="en-US"/>
                  <a:t>와 근본적으로 다른 점이다</a:t>
                </a:r>
                <a:endParaRPr lang="en-US" altLang="ko-KR"/>
              </a:p>
              <a:p>
                <a:r>
                  <a:rPr lang="ko-KR" altLang="en-US"/>
                  <a:t>예제</a:t>
                </a:r>
                <a:r>
                  <a:rPr lang="en-US" altLang="ko-KR"/>
                  <a:t>(</a:t>
                </a:r>
                <a:r>
                  <a:rPr lang="en-US" altLang="ko-KR" i="1"/>
                  <a:t>R</a:t>
                </a:r>
                <a:r>
                  <a:rPr lang="ko-KR" altLang="en-US" i="1"/>
                  <a:t>을 이용한 누구나 하는 통계분석 </a:t>
                </a:r>
                <a:r>
                  <a:rPr lang="en-US" altLang="ko-KR" i="1"/>
                  <a:t>- </a:t>
                </a:r>
                <a:r>
                  <a:rPr lang="ko-KR" altLang="en-US" i="1"/>
                  <a:t>안재형</a:t>
                </a:r>
                <a:r>
                  <a:rPr lang="en-US" altLang="ko-KR"/>
                  <a:t>)</a:t>
                </a:r>
              </a:p>
              <a:p>
                <a:pPr lvl="1"/>
                <a:r>
                  <a:rPr lang="en-US" altLang="ko-KR"/>
                  <a:t>FT.csv</a:t>
                </a:r>
                <a:r>
                  <a:rPr lang="ko-KR" altLang="en-US"/>
                  <a:t>는 </a:t>
                </a:r>
                <a:r>
                  <a:rPr lang="en-US" altLang="ko-KR"/>
                  <a:t>17</a:t>
                </a:r>
                <a:r>
                  <a:rPr lang="ko-KR" altLang="en-US"/>
                  <a:t>명을 대상으로 거식증 치료제 </a:t>
                </a:r>
                <a:r>
                  <a:rPr lang="en-US" altLang="ko-KR"/>
                  <a:t>FT </a:t>
                </a:r>
                <a:r>
                  <a:rPr lang="ko-KR" altLang="en-US"/>
                  <a:t>복용 전후의 체중 변화를 측정하여 </a:t>
                </a:r>
                <a:r>
                  <a:rPr lang="en-US" altLang="ko-KR"/>
                  <a:t>FT</a:t>
                </a:r>
                <a:r>
                  <a:rPr lang="ko-KR" altLang="en-US"/>
                  <a:t>가 체중 감소에 영향이 있는지 조사한 실험이다</a:t>
                </a:r>
                <a:r>
                  <a:rPr lang="en-US" altLang="ko-KR"/>
                  <a:t>. PreWT</a:t>
                </a:r>
                <a:r>
                  <a:rPr lang="ko-KR" altLang="en-US"/>
                  <a:t>는 복용전</a:t>
                </a:r>
                <a:r>
                  <a:rPr lang="en-US" altLang="ko-KR"/>
                  <a:t>, PostWT</a:t>
                </a:r>
                <a:r>
                  <a:rPr lang="ko-KR" altLang="en-US"/>
                  <a:t>는 복용 후 체중이다</a:t>
                </a:r>
                <a:r>
                  <a:rPr lang="en-US" altLang="ko-KR"/>
                  <a:t>. </a:t>
                </a:r>
                <a:r>
                  <a:rPr lang="ko-KR" altLang="en-US"/>
                  <a:t>두 데이터 모두 같은 사람에게서 측정된 값이므로 같은 행에 값을 입력한다</a:t>
                </a:r>
                <a:r>
                  <a:rPr lang="en-US" altLang="ko-KR"/>
                  <a:t>. </a:t>
                </a:r>
                <a:r>
                  <a:rPr lang="ko-KR" altLang="en-US"/>
                  <a:t>여기서 </a:t>
                </a:r>
                <a:r>
                  <a:rPr lang="en-US" altLang="ko-KR"/>
                  <a:t>Postwt</a:t>
                </a:r>
                <a:r>
                  <a:rPr lang="ko-KR" altLang="en-US"/>
                  <a:t>와 </a:t>
                </a:r>
                <a:r>
                  <a:rPr lang="en-US" altLang="ko-KR"/>
                  <a:t>Prewt</a:t>
                </a:r>
                <a:r>
                  <a:rPr lang="ko-KR" altLang="en-US"/>
                  <a:t>와 차이가 </a:t>
                </a:r>
                <a:r>
                  <a:rPr lang="en-US" altLang="ko-KR"/>
                  <a:t>0</a:t>
                </a:r>
                <a:r>
                  <a:rPr lang="ko-KR" altLang="en-US"/>
                  <a:t>인지가 관심의 대상이다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en-US" altLang="ko-KR"/>
                  <a:t>Postwt</a:t>
                </a:r>
                <a:r>
                  <a:rPr lang="ko-KR" altLang="en-US"/>
                  <a:t>와 </a:t>
                </a:r>
                <a:r>
                  <a:rPr lang="en-US" altLang="ko-KR"/>
                  <a:t>Prewt</a:t>
                </a:r>
                <a:r>
                  <a:rPr lang="ko-KR" altLang="en-US"/>
                  <a:t>의 차이</a:t>
                </a:r>
                <a:r>
                  <a:rPr lang="en-US" altLang="ko-KR"/>
                  <a:t>(Postwt-Prewt)</a:t>
                </a:r>
                <a:r>
                  <a:rPr lang="ko-KR" altLang="en-US"/>
                  <a:t>의 평균이 </a:t>
                </a:r>
                <a:r>
                  <a:rPr lang="en-US" altLang="ko-KR"/>
                  <a:t>0</a:t>
                </a:r>
                <a:r>
                  <a:rPr lang="ko-KR" altLang="en-US"/>
                  <a:t>인지 검정</a:t>
                </a:r>
                <a:r>
                  <a:rPr lang="en-US" altLang="ko-KR"/>
                  <a:t>. </a:t>
                </a:r>
                <a:r>
                  <a:rPr lang="ko-KR" altLang="en-US"/>
                  <a:t>귀무가설이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인</m:t>
                    </m:r>
                  </m:oMath>
                </a14:m>
                <a:r>
                  <a:rPr lang="ko-KR" altLang="en-US"/>
                  <a:t>지 검정하는 </a:t>
                </a:r>
                <a:r>
                  <a:rPr lang="en-US" altLang="ko-KR"/>
                  <a:t>one-sample t-test</a:t>
                </a:r>
                <a:r>
                  <a:rPr lang="ko-KR" altLang="en-US"/>
                  <a:t>이다</a:t>
                </a:r>
                <a:r>
                  <a:rPr lang="en-US" altLang="ko-KR"/>
                  <a:t>. </a:t>
                </a:r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F2434E16-A1F6-43C2-9EED-202CB3204E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 r="-5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96617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B4365BB-C0D2-4E1D-9977-79DA4C941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Paired t-test </a:t>
            </a:r>
            <a:r>
              <a:rPr lang="ko-KR" altLang="en-US"/>
              <a:t>예제 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16584CB-57D7-41ED-9C83-83866925C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429E820-69F4-4EDD-9A4E-F1F384DE694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정규성 확인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shapiro.test </a:t>
            </a:r>
            <a:r>
              <a:rPr lang="ko-KR" altLang="en-US"/>
              <a:t>진행  </a:t>
            </a:r>
            <a:endParaRPr lang="en-US" altLang="ko-KR"/>
          </a:p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B99F969-8125-4F23-AF68-15F758D5C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443" y="1401733"/>
            <a:ext cx="4436559" cy="27479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1C2855-7896-4E24-9511-015D08D0E0C5}"/>
              </a:ext>
            </a:extLst>
          </p:cNvPr>
          <p:cNvSpPr txBox="1"/>
          <p:nvPr/>
        </p:nvSpPr>
        <p:spPr>
          <a:xfrm>
            <a:off x="920069" y="1555654"/>
            <a:ext cx="3214687" cy="231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/>
              <a:t>par(mfrow=c(2,2))</a:t>
            </a:r>
          </a:p>
          <a:p>
            <a:pPr>
              <a:lnSpc>
                <a:spcPct val="150000"/>
              </a:lnSpc>
            </a:pPr>
            <a:r>
              <a:rPr lang="en-US" altLang="ko-KR" sz="1400"/>
              <a:t>boxplot(ft$Post_Pre)</a:t>
            </a:r>
          </a:p>
          <a:p>
            <a:pPr>
              <a:lnSpc>
                <a:spcPct val="150000"/>
              </a:lnSpc>
            </a:pPr>
            <a:r>
              <a:rPr lang="en-US" altLang="ko-KR" sz="1400"/>
              <a:t>hist(ft$Post_Pre)</a:t>
            </a:r>
          </a:p>
          <a:p>
            <a:pPr>
              <a:lnSpc>
                <a:spcPct val="150000"/>
              </a:lnSpc>
            </a:pPr>
            <a:r>
              <a:rPr lang="en-US" altLang="ko-KR" sz="1400"/>
              <a:t>qqnorm(ft$Post_Pre)</a:t>
            </a:r>
          </a:p>
          <a:p>
            <a:pPr>
              <a:lnSpc>
                <a:spcPct val="150000"/>
              </a:lnSpc>
            </a:pPr>
            <a:r>
              <a:rPr lang="en-US" altLang="ko-KR" sz="1400"/>
              <a:t>qqline(ft$Post_Pre)</a:t>
            </a:r>
          </a:p>
          <a:p>
            <a:pPr>
              <a:lnSpc>
                <a:spcPct val="150000"/>
              </a:lnSpc>
            </a:pPr>
            <a:r>
              <a:rPr lang="en-US" altLang="ko-KR" sz="1400"/>
              <a:t>hist(ft$Post_Pre, prob = T)</a:t>
            </a:r>
          </a:p>
          <a:p>
            <a:pPr>
              <a:lnSpc>
                <a:spcPct val="150000"/>
              </a:lnSpc>
            </a:pPr>
            <a:r>
              <a:rPr lang="en-US" altLang="ko-KR" sz="1400"/>
              <a:t>lines(density(ft$Post_Pre), lty=2)</a:t>
            </a:r>
            <a:endParaRPr lang="ko-KR" altLang="en-US" sz="140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B6736227-8491-4C6D-81F3-738F87DEE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386" y="4864660"/>
            <a:ext cx="2846933" cy="10464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>
                <a:solidFill>
                  <a:srgbClr val="0000FF"/>
                </a:solidFill>
                <a:latin typeface="Lucida Console" panose="020B0609040504020204" pitchFamily="49" charset="0"/>
              </a:rPr>
              <a:t>&gt; ft$Post_Pre &lt;- ft$Postwt - ft$Prewt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&gt; shapiro.test(ft$Post_Pre)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Shapiro-Wilk normality test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data: ft$Post_Pre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W = 0.95358, p-value = 0.5156 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8913E-5A64-45EA-B763-454E1280F808}"/>
              </a:ext>
            </a:extLst>
          </p:cNvPr>
          <p:cNvSpPr txBox="1"/>
          <p:nvPr/>
        </p:nvSpPr>
        <p:spPr>
          <a:xfrm>
            <a:off x="4602443" y="4705947"/>
            <a:ext cx="4605300" cy="14416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귀무가설    </a:t>
            </a:r>
            <a:r>
              <a:rPr lang="en-US" altLang="ko-KR" sz="1200"/>
              <a:t>: FT </a:t>
            </a:r>
            <a:r>
              <a:rPr lang="ko-KR" altLang="en-US" sz="1200"/>
              <a:t>복용 전후의 차이가 정규분포를 따른다</a:t>
            </a:r>
            <a:r>
              <a:rPr lang="en-US" altLang="ko-KR" sz="120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/>
              <a:t>대립가설    </a:t>
            </a:r>
            <a:r>
              <a:rPr lang="en-US" altLang="ko-KR" sz="1200"/>
              <a:t>: FT </a:t>
            </a:r>
            <a:r>
              <a:rPr lang="ko-KR" altLang="en-US" sz="1200"/>
              <a:t>복용 전후의 차이가 정규분포를 따르지 않는다</a:t>
            </a:r>
            <a:r>
              <a:rPr lang="en-US" altLang="ko-KR" sz="120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/>
              <a:t>검정통계량 </a:t>
            </a:r>
            <a:r>
              <a:rPr lang="en-US" altLang="ko-KR" sz="1200"/>
              <a:t>: W=0.9536</a:t>
            </a:r>
          </a:p>
          <a:p>
            <a:pPr>
              <a:lnSpc>
                <a:spcPct val="150000"/>
              </a:lnSpc>
            </a:pPr>
            <a:r>
              <a:rPr lang="en-US" altLang="ko-KR" sz="1200"/>
              <a:t>p-value      : 0.5156 &gt; 0.05</a:t>
            </a:r>
          </a:p>
          <a:p>
            <a:pPr>
              <a:lnSpc>
                <a:spcPct val="150000"/>
              </a:lnSpc>
            </a:pPr>
            <a:r>
              <a:rPr lang="ko-KR" altLang="en-US" sz="1200"/>
              <a:t>결정          </a:t>
            </a:r>
            <a:r>
              <a:rPr lang="en-US" altLang="ko-KR" sz="1200"/>
              <a:t>: </a:t>
            </a:r>
            <a:r>
              <a:rPr lang="en-US" altLang="ko-KR" sz="1200">
                <a:solidFill>
                  <a:srgbClr val="FF0000"/>
                </a:solidFill>
              </a:rPr>
              <a:t>FT </a:t>
            </a:r>
            <a:r>
              <a:rPr lang="ko-KR" altLang="en-US" sz="1200">
                <a:solidFill>
                  <a:srgbClr val="FF0000"/>
                </a:solidFill>
              </a:rPr>
              <a:t>복용 전후의 차이가 정규분포를 따른다</a:t>
            </a:r>
            <a:r>
              <a:rPr lang="en-US" altLang="ko-KR" sz="1200"/>
              <a:t>. 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1320118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B4365BB-C0D2-4E1D-9977-79DA4C941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Paired t-test </a:t>
            </a:r>
            <a:r>
              <a:rPr lang="ko-KR" altLang="en-US"/>
              <a:t>예제 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16584CB-57D7-41ED-9C83-83866925C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429E820-69F4-4EDD-9A4E-F1F384DE694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t-test</a:t>
            </a:r>
            <a:r>
              <a:rPr lang="ko-KR" altLang="en-US"/>
              <a:t> 실행 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아래와 같이 실행해도 동일한 결과를 얻을 수 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EF7B15-345D-4D7B-BCF3-224EDD7BB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157" y="1622158"/>
            <a:ext cx="4154984" cy="1077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&gt; t.test(ft$Post_Pre)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FF"/>
                </a:solidFill>
                <a:latin typeface="Lucida Console" panose="020B0609040504020204" pitchFamily="49" charset="0"/>
              </a:rPr>
              <a:t>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One Sample t-test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Lucida Console" panose="020B0609040504020204" pitchFamily="49" charset="0"/>
              </a:rPr>
              <a:t>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data: ft$Post_Pre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Lucida Console" panose="020B0609040504020204" pitchFamily="49" charset="0"/>
              </a:rPr>
              <a:t>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t = 4.1849, df = 16, p-value = 0.0007003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Lucida Console" panose="020B0609040504020204" pitchFamily="49" charset="0"/>
              </a:rPr>
              <a:t>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alternative hypothesis: true mean is not equal to 0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Lucida Console" panose="020B0609040504020204" pitchFamily="49" charset="0"/>
              </a:rPr>
              <a:t>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95 percent confidence interval: 3.58470 10.94471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Lucida Console" panose="020B0609040504020204" pitchFamily="49" charset="0"/>
              </a:rPr>
              <a:t>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sample estimates: mean of x 7.264706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D8E07B-9E59-4132-B497-23B0C8E63EF8}"/>
              </a:ext>
            </a:extLst>
          </p:cNvPr>
          <p:cNvSpPr txBox="1"/>
          <p:nvPr/>
        </p:nvSpPr>
        <p:spPr>
          <a:xfrm>
            <a:off x="5930706" y="1699102"/>
            <a:ext cx="5850832" cy="14416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귀무가설    </a:t>
            </a:r>
            <a:r>
              <a:rPr lang="en-US" altLang="ko-KR" sz="1200"/>
              <a:t>: </a:t>
            </a:r>
            <a:r>
              <a:rPr lang="ko-KR" altLang="en-US" sz="1200"/>
              <a:t>평균이 </a:t>
            </a:r>
            <a:r>
              <a:rPr lang="en-US" altLang="ko-KR" sz="1200"/>
              <a:t>0</a:t>
            </a:r>
            <a:r>
              <a:rPr lang="ko-KR" altLang="en-US" sz="1200"/>
              <a:t>이다</a:t>
            </a:r>
            <a:r>
              <a:rPr lang="en-US" altLang="ko-KR" sz="120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/>
              <a:t>대립가설    </a:t>
            </a:r>
            <a:r>
              <a:rPr lang="en-US" altLang="ko-KR" sz="1200"/>
              <a:t>: </a:t>
            </a:r>
            <a:r>
              <a:rPr lang="ko-KR" altLang="en-US" sz="1200"/>
              <a:t>평균이 </a:t>
            </a:r>
            <a:r>
              <a:rPr lang="en-US" altLang="ko-KR" sz="1200"/>
              <a:t>0</a:t>
            </a:r>
            <a:r>
              <a:rPr lang="ko-KR" altLang="en-US" sz="1200"/>
              <a:t>이 아니다</a:t>
            </a:r>
            <a:r>
              <a:rPr lang="en-US" altLang="ko-KR" sz="120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/>
              <a:t>검정통계량 </a:t>
            </a:r>
            <a:r>
              <a:rPr lang="en-US" altLang="ko-KR" sz="1200"/>
              <a:t>: t(df=16) = 4.1849</a:t>
            </a:r>
          </a:p>
          <a:p>
            <a:pPr>
              <a:lnSpc>
                <a:spcPct val="150000"/>
              </a:lnSpc>
            </a:pPr>
            <a:r>
              <a:rPr lang="en-US" altLang="ko-KR" sz="1200"/>
              <a:t>p-value      : 0.0007003 &lt; 0.05</a:t>
            </a:r>
          </a:p>
          <a:p>
            <a:pPr>
              <a:lnSpc>
                <a:spcPct val="150000"/>
              </a:lnSpc>
            </a:pPr>
            <a:r>
              <a:rPr lang="ko-KR" altLang="en-US" sz="1200"/>
              <a:t>결정          </a:t>
            </a:r>
            <a:r>
              <a:rPr lang="en-US" altLang="ko-KR" sz="1200"/>
              <a:t>: </a:t>
            </a:r>
            <a:r>
              <a:rPr lang="ko-KR" altLang="en-US" sz="1200">
                <a:solidFill>
                  <a:srgbClr val="FF0000"/>
                </a:solidFill>
              </a:rPr>
              <a:t>평균이 </a:t>
            </a:r>
            <a:r>
              <a:rPr lang="en-US" altLang="ko-KR" sz="1200">
                <a:solidFill>
                  <a:srgbClr val="FF0000"/>
                </a:solidFill>
              </a:rPr>
              <a:t>0</a:t>
            </a:r>
            <a:r>
              <a:rPr lang="ko-KR" altLang="en-US" sz="1200">
                <a:solidFill>
                  <a:srgbClr val="FF0000"/>
                </a:solidFill>
              </a:rPr>
              <a:t>이 아니다</a:t>
            </a:r>
            <a:r>
              <a:rPr lang="en-US" altLang="ko-KR" sz="1200">
                <a:solidFill>
                  <a:srgbClr val="FF0000"/>
                </a:solidFill>
              </a:rPr>
              <a:t>. </a:t>
            </a:r>
            <a:r>
              <a:rPr lang="ko-KR" altLang="en-US" sz="1200">
                <a:solidFill>
                  <a:srgbClr val="FF0000"/>
                </a:solidFill>
              </a:rPr>
              <a:t>즉 </a:t>
            </a:r>
            <a:r>
              <a:rPr lang="en-US" altLang="ko-KR" sz="1200">
                <a:solidFill>
                  <a:srgbClr val="FF0000"/>
                </a:solidFill>
              </a:rPr>
              <a:t>FT </a:t>
            </a:r>
            <a:r>
              <a:rPr lang="ko-KR" altLang="en-US" sz="1200">
                <a:solidFill>
                  <a:srgbClr val="FF0000"/>
                </a:solidFill>
              </a:rPr>
              <a:t>복용 전후의 체중에 유의미한 차이가 있다</a:t>
            </a:r>
            <a:r>
              <a:rPr lang="en-US" altLang="ko-KR" sz="1200">
                <a:solidFill>
                  <a:srgbClr val="FF0000"/>
                </a:solidFill>
              </a:rPr>
              <a:t>.</a:t>
            </a:r>
            <a:r>
              <a:rPr lang="en-US" altLang="ko-KR" sz="1200"/>
              <a:t> </a:t>
            </a:r>
            <a:endParaRPr lang="ko-KR" altLang="en-US" sz="120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4FE99876-D4C1-4CF7-B540-799C8BB8AC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4996" y="4040680"/>
            <a:ext cx="4154984" cy="1077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&gt; </a:t>
            </a:r>
            <a:r>
              <a:rPr lang="ko-KR" altLang="ko-KR" sz="1000">
                <a:solidFill>
                  <a:srgbClr val="0000FF"/>
                </a:solidFill>
                <a:latin typeface="Lucida Console" panose="020B0609040504020204" pitchFamily="49" charset="0"/>
              </a:rPr>
              <a:t>t.test(ft$Postwt - ft$Prewt)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FF"/>
                </a:solidFill>
                <a:latin typeface="Lucida Console" panose="020B0609040504020204" pitchFamily="49" charset="0"/>
              </a:rPr>
              <a:t>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One Sample t-test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>
                <a:solidFill>
                  <a:srgbClr val="000000"/>
                </a:solidFill>
                <a:latin typeface="Lucida Console" panose="020B0609040504020204" pitchFamily="49" charset="0"/>
              </a:rPr>
              <a:t>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data: </a:t>
            </a:r>
            <a:r>
              <a:rPr lang="en-US" altLang="ko-KR" sz="1000">
                <a:solidFill>
                  <a:srgbClr val="000000"/>
                </a:solidFill>
                <a:latin typeface="Lucida Console" panose="020B0609040504020204" pitchFamily="49" charset="0"/>
              </a:rPr>
              <a:t>ft$Postwt - ft$Prewt 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t = 4.1849, df = 16, p-value = 0.0007003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Lucida Console" panose="020B0609040504020204" pitchFamily="49" charset="0"/>
              </a:rPr>
              <a:t>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alternative hypothesis: true mean is not equal to 0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Lucida Console" panose="020B0609040504020204" pitchFamily="49" charset="0"/>
              </a:rPr>
              <a:t>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95 percent confidence interval: 3.58470 10.94471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Lucida Console" panose="020B0609040504020204" pitchFamily="49" charset="0"/>
              </a:rPr>
              <a:t>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sample estimates: mean of x 7.264706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22F4E4-A0EA-47AD-A879-707A866F27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5749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189D91A-5180-4E5D-8D69-2D09F043A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Two-Sample T-Test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8A42859-CF56-458D-B0F5-70BF3B9D11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434E16-A1F6-43C2-9EED-202CB3204E5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가장 흔한 실험 연구는 실험군과 대조군에 서로 다른 개입을 적용시킨 후 두 집단의 평균이 같은지를 비교하여 개입 효과의 차이를 평가하는 것이다</a:t>
            </a:r>
            <a:r>
              <a:rPr lang="en-US" altLang="ko-KR"/>
              <a:t>. </a:t>
            </a:r>
          </a:p>
          <a:p>
            <a:r>
              <a:rPr lang="ko-KR" altLang="en-US"/>
              <a:t>이 경우 </a:t>
            </a:r>
            <a:r>
              <a:rPr lang="en-US" altLang="ko-KR"/>
              <a:t>two-sample t-test</a:t>
            </a:r>
            <a:r>
              <a:rPr lang="ko-KR" altLang="en-US"/>
              <a:t>를 사용하는데</a:t>
            </a:r>
            <a:r>
              <a:rPr lang="en-US" altLang="ko-KR"/>
              <a:t>, </a:t>
            </a:r>
            <a:r>
              <a:rPr lang="ko-KR" altLang="en-US"/>
              <a:t>쌍을 이룬 두 변수의 간에 차이의 평균이 </a:t>
            </a:r>
            <a:r>
              <a:rPr lang="en-US" altLang="ko-KR"/>
              <a:t>0</a:t>
            </a:r>
            <a:r>
              <a:rPr lang="ko-KR" altLang="en-US"/>
              <a:t>인지 검정하는 </a:t>
            </a:r>
            <a:r>
              <a:rPr lang="en-US" altLang="ko-KR"/>
              <a:t>paired t-test</a:t>
            </a:r>
            <a:r>
              <a:rPr lang="ko-KR" altLang="en-US"/>
              <a:t>와는 달리 서로 독립적인 두 집단의 평균의 차이가 </a:t>
            </a:r>
            <a:r>
              <a:rPr lang="en-US" altLang="ko-KR"/>
              <a:t>0</a:t>
            </a:r>
            <a:r>
              <a:rPr lang="ko-KR" altLang="en-US"/>
              <a:t>인지를 검정한다</a:t>
            </a:r>
            <a:r>
              <a:rPr lang="en-US" altLang="ko-KR"/>
              <a:t>. </a:t>
            </a:r>
          </a:p>
          <a:p>
            <a:r>
              <a:rPr lang="en-US" altLang="ko-KR"/>
              <a:t>t-test</a:t>
            </a:r>
            <a:r>
              <a:rPr lang="ko-KR" altLang="en-US"/>
              <a:t> 순서 </a:t>
            </a:r>
            <a:endParaRPr lang="en-US" altLang="ko-KR"/>
          </a:p>
          <a:p>
            <a:pPr lvl="1"/>
            <a:r>
              <a:rPr lang="ko-KR" altLang="en-US"/>
              <a:t>두 집단의 분산이 같은지를 검정한다</a:t>
            </a:r>
            <a:r>
              <a:rPr lang="en-US" altLang="ko-KR"/>
              <a:t>.(var.test())</a:t>
            </a:r>
          </a:p>
          <a:p>
            <a:pPr lvl="1"/>
            <a:r>
              <a:rPr lang="ko-KR" altLang="en-US"/>
              <a:t>분산이 다르면 </a:t>
            </a:r>
            <a:r>
              <a:rPr lang="en-US" altLang="ko-KR"/>
              <a:t>Welch</a:t>
            </a:r>
            <a:r>
              <a:rPr lang="ko-KR" altLang="en-US"/>
              <a:t>의 </a:t>
            </a:r>
            <a:r>
              <a:rPr lang="en-US" altLang="ko-KR"/>
              <a:t>t-test</a:t>
            </a:r>
            <a:r>
              <a:rPr lang="ko-KR" altLang="en-US"/>
              <a:t>를 적용한다</a:t>
            </a:r>
            <a:r>
              <a:rPr lang="en-US" altLang="ko-KR"/>
              <a:t>.(t.test())</a:t>
            </a:r>
          </a:p>
          <a:p>
            <a:pPr lvl="1"/>
            <a:r>
              <a:rPr lang="ko-KR" altLang="en-US"/>
              <a:t>분산이 같으면 </a:t>
            </a:r>
            <a:r>
              <a:rPr lang="en-US" altLang="ko-KR"/>
              <a:t>pooled varianc</a:t>
            </a:r>
            <a:r>
              <a:rPr lang="ko-KR" altLang="en-US"/>
              <a:t>를 이용한 </a:t>
            </a:r>
            <a:r>
              <a:rPr lang="en-US" altLang="ko-KR"/>
              <a:t>t-test</a:t>
            </a:r>
            <a:r>
              <a:rPr lang="ko-KR" altLang="en-US"/>
              <a:t>를 적용한다</a:t>
            </a:r>
            <a:r>
              <a:rPr lang="en-US" altLang="ko-KR"/>
              <a:t>.(var.equal = T)</a:t>
            </a:r>
          </a:p>
          <a:p>
            <a:pPr lvl="1"/>
            <a:endParaRPr lang="en-US" altLang="ko-KR"/>
          </a:p>
          <a:p>
            <a:pPr marL="0" indent="-57150">
              <a:buNone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0372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1621820-E266-4E73-9194-B9305A80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Two-Sample T-Test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359413-1432-4DE5-A00C-3FEBB0C780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8AA7221B-61B5-4929-A4CC-15C6CC2C5E8C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635000" y="1181100"/>
                <a:ext cx="11010900" cy="5124450"/>
              </a:xfrm>
            </p:spPr>
            <p:txBody>
              <a:bodyPr/>
              <a:lstStyle/>
              <a:p>
                <a:r>
                  <a:rPr lang="ko-KR" altLang="en-US"/>
                  <a:t>수학적 배경 </a:t>
                </a:r>
                <a:endParaRPr lang="en-US" altLang="ko-KR"/>
              </a:p>
              <a:p>
                <a:pPr lvl="1"/>
                <a:r>
                  <a:rPr lang="ko-KR" altLang="en-US"/>
                  <a:t>서로 독립인 두 개의 표본 집단</a:t>
                </a:r>
                <a:endParaRPr lang="en-US" altLang="ko-KR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,….,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ko-KR" altLang="en-US" i="1">
                        <a:latin typeface="Cambria Math" panose="02040503050406030204" pitchFamily="18" charset="0"/>
                      </a:rPr>
                      <m:t>으</m:t>
                    </m:r>
                  </m:oMath>
                </a14:m>
                <a:r>
                  <a:rPr lang="ko-KR" altLang="en-US"/>
                  <a:t>로 부터의 표본 </a:t>
                </a:r>
                <a:endParaRPr lang="en-US" altLang="ko-KR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,….,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이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으</m:t>
                    </m:r>
                  </m:oMath>
                </a14:m>
                <a:r>
                  <a:rPr lang="ko-KR" altLang="en-US"/>
                  <a:t>로 부터의 표본 </a:t>
                </a:r>
                <a:endParaRPr lang="en-US" altLang="ko-KR"/>
              </a:p>
              <a:p>
                <a:pPr lvl="2"/>
                <a:r>
                  <a:rPr lang="en-US" altLang="ko-KR"/>
                  <a:t>X</a:t>
                </a:r>
                <a:r>
                  <a:rPr lang="ko-KR" altLang="en-US"/>
                  <a:t>와 </a:t>
                </a:r>
                <a:r>
                  <a:rPr lang="en-US" altLang="ko-KR"/>
                  <a:t>Y</a:t>
                </a:r>
                <a:r>
                  <a:rPr lang="ko-KR" altLang="en-US"/>
                  <a:t>는 독립이고 표본의 평균 </a:t>
                </a:r>
                <a:r>
                  <a:rPr lang="en-US" altLang="ko-KR"/>
                  <a:t>X, Y</a:t>
                </a:r>
                <a:r>
                  <a:rPr lang="ko-KR" altLang="en-US"/>
                  <a:t>는 다음의 정규분포를 따른다</a:t>
                </a:r>
                <a:r>
                  <a:rPr lang="en-US" altLang="ko-KR"/>
                  <a:t>. </a:t>
                </a:r>
              </a:p>
              <a:p>
                <a:pPr lvl="3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endParaRPr lang="en-US" altLang="ko-KR" b="0"/>
              </a:p>
              <a:p>
                <a:pPr lvl="3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</m:oMath>
                </a14:m>
                <a:endParaRPr lang="en-US" altLang="ko-KR"/>
              </a:p>
              <a:p>
                <a:pPr lvl="2"/>
                <a:r>
                  <a:rPr lang="en-US" altLang="ko-KR"/>
                  <a:t>X</a:t>
                </a:r>
                <a:r>
                  <a:rPr lang="ko-KR" altLang="en-US"/>
                  <a:t>와 </a:t>
                </a:r>
                <a:r>
                  <a:rPr lang="en-US" altLang="ko-KR"/>
                  <a:t>Y</a:t>
                </a:r>
                <a:r>
                  <a:rPr lang="ko-KR" altLang="en-US"/>
                  <a:t>가 독립이고 정규분포를 따르기 때문에</a:t>
                </a:r>
                <a:r>
                  <a:rPr lang="en-US" altLang="ko-KR"/>
                  <a:t>, </a:t>
                </a:r>
                <a:r>
                  <a:rPr lang="ko-KR" altLang="en-US"/>
                  <a:t>표본평균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ko-KR" altLang="en-US" i="1">
                        <a:latin typeface="Cambria Math" panose="02040503050406030204" pitchFamily="18" charset="0"/>
                      </a:rPr>
                      <m:t>와</m:t>
                    </m:r>
                  </m:oMath>
                </a14:m>
                <a:r>
                  <a:rPr lang="ko-KR" altLang="en-US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/>
                  <a:t> 선형결합인 평균의 차이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 </m:t>
                    </m:r>
                    <m:acc>
                      <m:accPr>
                        <m:chr m:val="̅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도</m:t>
                    </m:r>
                  </m:oMath>
                </a14:m>
                <a:r>
                  <a:rPr lang="ko-KR" altLang="en-US"/>
                  <a:t> 근사적으로 정규분포를 따른다</a:t>
                </a:r>
                <a:r>
                  <a:rPr lang="en-US" altLang="ko-KR"/>
                  <a:t>. </a:t>
                </a:r>
              </a:p>
              <a:p>
                <a:pPr lvl="3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altLang="ko-KR"/>
                  <a:t>)</a:t>
                </a:r>
                <a:r>
                  <a:rPr lang="ko-KR" altLang="en-US"/>
                  <a:t>가 성립된다</a:t>
                </a:r>
                <a:r>
                  <a:rPr lang="en-US" altLang="ko-KR"/>
                  <a:t>. </a:t>
                </a:r>
              </a:p>
              <a:p>
                <a:pPr lvl="2"/>
                <a:r>
                  <a:rPr lang="ko-KR" altLang="en-US"/>
                  <a:t>위의 수식을 표준화 하면 아래와 같다</a:t>
                </a:r>
                <a:r>
                  <a:rPr lang="en-US" altLang="ko-KR"/>
                  <a:t>. </a:t>
                </a: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−(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rad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(0, 1)</m:t>
                    </m:r>
                  </m:oMath>
                </a14:m>
                <a:endParaRPr lang="en-US" altLang="ko-KR"/>
              </a:p>
              <a:p>
                <a:pPr lvl="3"/>
                <a:r>
                  <a:rPr lang="ko-KR" altLang="en-US"/>
                  <a:t>두 값 모두 모집단의 분산이고</a:t>
                </a:r>
                <a:r>
                  <a:rPr lang="en-US" altLang="ko-KR"/>
                  <a:t>, </a:t>
                </a:r>
                <a:r>
                  <a:rPr lang="ko-KR" altLang="en-US"/>
                  <a:t>이 값은 보통 사전에 알려 지지 않은 값이다</a:t>
                </a:r>
                <a:r>
                  <a:rPr lang="en-US" altLang="ko-KR"/>
                  <a:t>. </a:t>
                </a:r>
                <a:r>
                  <a:rPr lang="ko-KR" altLang="en-US"/>
                  <a:t>따라서 표본 분산을 대신 사용한다</a:t>
                </a:r>
                <a:r>
                  <a:rPr lang="en-US" altLang="ko-KR"/>
                  <a:t>. </a:t>
                </a:r>
              </a:p>
              <a:p>
                <a:pPr lvl="3"/>
                <a:r>
                  <a:rPr lang="ko-KR" altLang="en-US">
                    <a:solidFill>
                      <a:srgbClr val="FF0000"/>
                    </a:solidFill>
                  </a:rPr>
                  <a:t>표본 분산을 구할 때는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ko-KR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인</m:t>
                    </m:r>
                  </m:oMath>
                </a14:m>
                <a:r>
                  <a:rPr lang="ko-KR" altLang="en-US">
                    <a:solidFill>
                      <a:srgbClr val="FF0000"/>
                    </a:solidFill>
                  </a:rPr>
                  <a:t> 경우와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ko-KR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인</m:t>
                    </m:r>
                  </m:oMath>
                </a14:m>
                <a:r>
                  <a:rPr lang="ko-KR" altLang="en-US">
                    <a:solidFill>
                      <a:srgbClr val="FF0000"/>
                    </a:solidFill>
                  </a:rPr>
                  <a:t> 경우로 나눠서 진행한다</a:t>
                </a:r>
                <a:r>
                  <a:rPr lang="en-US" altLang="ko-KR">
                    <a:solidFill>
                      <a:srgbClr val="FF0000"/>
                    </a:solidFill>
                  </a:rPr>
                  <a:t>. </a:t>
                </a:r>
                <a:endParaRPr lang="ko-KR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8AA7221B-61B5-4929-A4CC-15C6CC2C5E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635000" y="1181100"/>
                <a:ext cx="11010900" cy="5124450"/>
              </a:xfrm>
              <a:blipFill>
                <a:blip r:embed="rId2"/>
                <a:stretch>
                  <a:fillRect l="-332" t="-1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51923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4B8F60-CE57-4691-A0C3-D83618EDA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Two-Sample T-Test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DAC7A7-8656-4770-8F2B-17DCC339C8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CA7DD974-8A12-437B-9529-DEA3C4B31750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/>
                  <a:t>인 경우에 대해서만 살펴보자 </a:t>
                </a:r>
                <a:endParaRPr lang="en-US" altLang="ko-KR"/>
              </a:p>
              <a:p>
                <a:r>
                  <a:rPr lang="ko-KR" altLang="en-US"/>
                  <a:t>두 집단의 모분산이 동일할 경우 합동 표본 분산</a:t>
                </a:r>
                <a:r>
                  <a:rPr lang="en-US" altLang="ko-KR"/>
                  <a:t>(Pooled Sample Variance)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ko-KR" altLang="en-US"/>
                  <a:t>를 구하여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/>
                  <a:t>대신 사용하고</a:t>
                </a:r>
                <a:r>
                  <a:rPr lang="en-US" altLang="ko-KR"/>
                  <a:t>, </a:t>
                </a:r>
                <a:r>
                  <a:rPr lang="ko-KR" altLang="en-US"/>
                  <a:t>합동 표본분산은 두 집단의 표본 분산이 각각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일</m:t>
                    </m:r>
                  </m:oMath>
                </a14:m>
                <a:r>
                  <a:rPr lang="ko-KR" altLang="en-US"/>
                  <a:t>때 아래와 같다</a:t>
                </a:r>
                <a:r>
                  <a:rPr lang="en-US" altLang="ko-KR"/>
                  <a:t>.  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den>
                    </m:f>
                  </m:oMath>
                </a14:m>
                <a:r>
                  <a:rPr lang="ko-KR" altLang="en-US"/>
                  <a:t> 이 수식을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rad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(0, 1)</m:t>
                    </m:r>
                  </m:oMath>
                </a14:m>
                <a:r>
                  <a:rPr lang="ko-KR" altLang="en-US"/>
                  <a:t>에 대입하면 </a:t>
                </a:r>
                <a:endParaRPr lang="en-US" altLang="ko-KR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−(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ko-KR" altLang="en-US" i="1">
                        <a:latin typeface="Cambria Math" panose="02040503050406030204" pitchFamily="18" charset="0"/>
                      </a:rPr>
                      <m:t>즉</m:t>
                    </m:r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자유도가 </a:t>
                </a:r>
                <a:r>
                  <a:rPr lang="en-US" altLang="ko-KR"/>
                  <a:t>m+n-2</a:t>
                </a:r>
                <a:r>
                  <a:rPr lang="ko-KR" altLang="en-US"/>
                  <a:t>인 </a:t>
                </a:r>
                <a:r>
                  <a:rPr lang="en-US" altLang="ko-KR"/>
                  <a:t>t</a:t>
                </a:r>
                <a:r>
                  <a:rPr lang="ko-KR" altLang="en-US"/>
                  <a:t>분포를 따르게 된다</a:t>
                </a:r>
                <a:r>
                  <a:rPr lang="en-US" altLang="ko-KR"/>
                  <a:t>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den>
                    </m:f>
                  </m:oMath>
                </a14:m>
                <a:endParaRPr lang="en-US" altLang="ko-KR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CA7DD974-8A12-437B-9529-DEA3C4B317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5627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4EE45BE-EB1E-4920-81F7-BDD6E7858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 </a:t>
            </a:r>
            <a:r>
              <a:rPr lang="en-US" altLang="ko-KR"/>
              <a:t>- </a:t>
            </a:r>
            <a:r>
              <a:rPr lang="ko-KR" altLang="en-US"/>
              <a:t>자유도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CA85C4-9971-4151-BF27-CCDDF947EA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51E10A5-7B2B-42A8-954C-9D3E048F4E0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다섯 개의 숫자를 가지고 있는 표본이 있다</a:t>
            </a:r>
            <a:r>
              <a:rPr lang="en-US" altLang="ko-KR"/>
              <a:t>. </a:t>
            </a:r>
            <a:r>
              <a:rPr lang="ko-KR" altLang="en-US"/>
              <a:t>이 표본의 평균이 </a:t>
            </a:r>
            <a:r>
              <a:rPr lang="en-US" altLang="ko-KR"/>
              <a:t>4</a:t>
            </a:r>
            <a:r>
              <a:rPr lang="ko-KR" altLang="en-US"/>
              <a:t>라고 하면 </a:t>
            </a:r>
            <a:r>
              <a:rPr lang="en-US" altLang="ko-KR"/>
              <a:t>5</a:t>
            </a:r>
            <a:r>
              <a:rPr lang="ko-KR" altLang="en-US"/>
              <a:t>개의 숫자니 당연히 총 합은 </a:t>
            </a:r>
            <a:r>
              <a:rPr lang="en-US" altLang="ko-KR"/>
              <a:t>20</a:t>
            </a:r>
            <a:r>
              <a:rPr lang="ko-KR" altLang="en-US"/>
              <a:t>이 되어야 한다</a:t>
            </a:r>
            <a:r>
              <a:rPr lang="en-US" altLang="ko-KR"/>
              <a:t>. </a:t>
            </a:r>
            <a:r>
              <a:rPr lang="ko-KR" altLang="en-US"/>
              <a:t>이제 다섯 개의 숫자를 차례대로 넣어보자 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lvl="1"/>
            <a:r>
              <a:rPr lang="en-US" altLang="ko-KR"/>
              <a:t>5</a:t>
            </a:r>
            <a:r>
              <a:rPr lang="ko-KR" altLang="en-US"/>
              <a:t>번의 숫자를 채워 넣는 경우 </a:t>
            </a:r>
            <a:r>
              <a:rPr lang="en-US" altLang="ko-KR"/>
              <a:t>4</a:t>
            </a:r>
            <a:r>
              <a:rPr lang="ko-KR" altLang="en-US"/>
              <a:t>번까지는 내 마음대로 값을 정하였다</a:t>
            </a:r>
            <a:r>
              <a:rPr lang="en-US" altLang="ko-KR"/>
              <a:t>. </a:t>
            </a:r>
            <a:r>
              <a:rPr lang="ko-KR" altLang="en-US"/>
              <a:t>하지만 </a:t>
            </a:r>
            <a:r>
              <a:rPr lang="en-US" altLang="ko-KR"/>
              <a:t>5</a:t>
            </a:r>
            <a:r>
              <a:rPr lang="ko-KR" altLang="en-US"/>
              <a:t>번째는 총 합이 </a:t>
            </a:r>
            <a:r>
              <a:rPr lang="en-US" altLang="ko-KR"/>
              <a:t>20</a:t>
            </a:r>
            <a:r>
              <a:rPr lang="ko-KR" altLang="en-US"/>
              <a:t>이라는 조건에 만족하기 위해서 자동적으로 값이 채워질 것이다</a:t>
            </a:r>
            <a:r>
              <a:rPr lang="en-US" altLang="ko-KR"/>
              <a:t>. </a:t>
            </a:r>
            <a:r>
              <a:rPr lang="ko-KR" altLang="en-US"/>
              <a:t>이 때 우리는 자유롭게 숫자를 설정한 횟수가 </a:t>
            </a:r>
            <a:r>
              <a:rPr lang="en-US" altLang="ko-KR"/>
              <a:t>4</a:t>
            </a:r>
            <a:r>
              <a:rPr lang="ko-KR" altLang="en-US"/>
              <a:t>번이다</a:t>
            </a:r>
            <a:r>
              <a:rPr lang="en-US" altLang="ko-KR"/>
              <a:t>. </a:t>
            </a:r>
            <a:r>
              <a:rPr lang="ko-KR" altLang="en-US"/>
              <a:t>이 숫자가 자유도가 된다</a:t>
            </a:r>
            <a:r>
              <a:rPr lang="en-US" altLang="ko-KR"/>
              <a:t>. </a:t>
            </a:r>
          </a:p>
          <a:p>
            <a:pPr lvl="1"/>
            <a:r>
              <a:rPr lang="ko-KR" altLang="en-US">
                <a:solidFill>
                  <a:srgbClr val="FF0000"/>
                </a:solidFill>
              </a:rPr>
              <a:t>자유도는 표본 크기 </a:t>
            </a:r>
            <a:r>
              <a:rPr lang="en-US" altLang="ko-KR">
                <a:solidFill>
                  <a:srgbClr val="FF0000"/>
                </a:solidFill>
              </a:rPr>
              <a:t>n</a:t>
            </a:r>
            <a:r>
              <a:rPr lang="ko-KR" altLang="en-US">
                <a:solidFill>
                  <a:srgbClr val="FF0000"/>
                </a:solidFill>
              </a:rPr>
              <a:t>에서 데이터로부터 추정하고자 하는 모수 </a:t>
            </a:r>
            <a:r>
              <a:rPr lang="en-US" altLang="ko-KR">
                <a:solidFill>
                  <a:srgbClr val="FF0000"/>
                </a:solidFill>
              </a:rPr>
              <a:t>p</a:t>
            </a:r>
            <a:r>
              <a:rPr lang="ko-KR" altLang="en-US">
                <a:solidFill>
                  <a:srgbClr val="FF0000"/>
                </a:solidFill>
              </a:rPr>
              <a:t>의 수를 뺀 것이다</a:t>
            </a:r>
            <a:r>
              <a:rPr lang="en-US" altLang="ko-KR">
                <a:solidFill>
                  <a:srgbClr val="FF0000"/>
                </a:solidFill>
              </a:rPr>
              <a:t>. </a:t>
            </a:r>
          </a:p>
          <a:p>
            <a:pPr lvl="1"/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BAAE30A-7379-4A79-810D-40076BF07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234733"/>
              </p:ext>
            </p:extLst>
          </p:nvPr>
        </p:nvGraphicFramePr>
        <p:xfrm>
          <a:off x="1933146" y="2103622"/>
          <a:ext cx="81280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3888452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7893122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0960135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9311189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39393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583718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463D49B-FCA1-44ED-929C-026618804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399446"/>
              </p:ext>
            </p:extLst>
          </p:nvPr>
        </p:nvGraphicFramePr>
        <p:xfrm>
          <a:off x="1933146" y="2793765"/>
          <a:ext cx="81280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3888452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7893122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0960135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9311189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39393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58371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E76AB40-F809-42BA-9148-1DFBD78C1C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680478"/>
              </p:ext>
            </p:extLst>
          </p:nvPr>
        </p:nvGraphicFramePr>
        <p:xfrm>
          <a:off x="1933146" y="3429000"/>
          <a:ext cx="81280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3888452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7893122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0960135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9311189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39393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583718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E7A7C76-62C6-4505-88E2-D6424A41BE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315086"/>
              </p:ext>
            </p:extLst>
          </p:nvPr>
        </p:nvGraphicFramePr>
        <p:xfrm>
          <a:off x="1933146" y="4064235"/>
          <a:ext cx="81280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3888452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7893122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0960135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9311189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39393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583718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031BA836-0BB0-46BF-AAAB-888BB3389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236048"/>
              </p:ext>
            </p:extLst>
          </p:nvPr>
        </p:nvGraphicFramePr>
        <p:xfrm>
          <a:off x="1933146" y="4693603"/>
          <a:ext cx="81280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3888452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7893122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0960135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9311189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39393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?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58371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8CF349D-DEA5-4D8E-84FD-59BA03487ECC}"/>
              </a:ext>
            </a:extLst>
          </p:cNvPr>
          <p:cNvSpPr txBox="1"/>
          <p:nvPr/>
        </p:nvSpPr>
        <p:spPr>
          <a:xfrm>
            <a:off x="1120342" y="2125361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</a:t>
            </a:r>
            <a:r>
              <a:rPr lang="ko-KR" altLang="en-US"/>
              <a:t>번째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604F8E-CDE6-40CC-B711-8915414587EC}"/>
              </a:ext>
            </a:extLst>
          </p:cNvPr>
          <p:cNvSpPr txBox="1"/>
          <p:nvPr/>
        </p:nvSpPr>
        <p:spPr>
          <a:xfrm>
            <a:off x="1183499" y="2793765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</a:t>
            </a:r>
            <a:r>
              <a:rPr lang="ko-KR" altLang="en-US"/>
              <a:t>번째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D59DCD-D03C-4229-A7FA-14E23013083B}"/>
              </a:ext>
            </a:extLst>
          </p:cNvPr>
          <p:cNvSpPr txBox="1"/>
          <p:nvPr/>
        </p:nvSpPr>
        <p:spPr>
          <a:xfrm>
            <a:off x="1198583" y="3430508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</a:t>
            </a:r>
            <a:r>
              <a:rPr lang="ko-KR" altLang="en-US"/>
              <a:t>번째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9325E9-3AC5-410F-99E7-175EBB0F6A79}"/>
              </a:ext>
            </a:extLst>
          </p:cNvPr>
          <p:cNvSpPr txBox="1"/>
          <p:nvPr/>
        </p:nvSpPr>
        <p:spPr>
          <a:xfrm>
            <a:off x="1198583" y="4119897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4</a:t>
            </a:r>
            <a:r>
              <a:rPr lang="ko-KR" altLang="en-US"/>
              <a:t>번째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B8272C-8FC6-425B-8B0F-8AB43D3DC77B}"/>
              </a:ext>
            </a:extLst>
          </p:cNvPr>
          <p:cNvSpPr txBox="1"/>
          <p:nvPr/>
        </p:nvSpPr>
        <p:spPr>
          <a:xfrm>
            <a:off x="1160177" y="4639449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5</a:t>
            </a:r>
            <a:r>
              <a:rPr lang="ko-KR" altLang="en-US"/>
              <a:t>번째</a:t>
            </a:r>
          </a:p>
        </p:txBody>
      </p:sp>
    </p:spTree>
    <p:extLst>
      <p:ext uri="{BB962C8B-B14F-4D97-AF65-F5344CB8AC3E}">
        <p14:creationId xmlns:p14="http://schemas.microsoft.com/office/powerpoint/2010/main" val="25912446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E4034F6-EF71-4C10-89FD-801F96A1D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Two-Sample T-Test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C20A3D6-D588-4530-BDB4-20527539C7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19A941-E63E-4216-A692-C6211F29107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예제</a:t>
            </a:r>
            <a:r>
              <a:rPr lang="en-US" altLang="ko-KR"/>
              <a:t>) sleep </a:t>
            </a:r>
            <a:r>
              <a:rPr lang="ko-KR" altLang="en-US"/>
              <a:t>데이터를 사용하여 확인해보자 </a:t>
            </a:r>
            <a:endParaRPr lang="en-US" altLang="ko-KR"/>
          </a:p>
          <a:p>
            <a:endParaRPr lang="ko-KR" altLang="en-US" sz="105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B554881-66FF-4367-BCCD-ACA220279BF6}"/>
              </a:ext>
            </a:extLst>
          </p:cNvPr>
          <p:cNvSpPr/>
          <p:nvPr/>
        </p:nvSpPr>
        <p:spPr>
          <a:xfrm>
            <a:off x="1394129" y="1605424"/>
            <a:ext cx="2088542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/>
              <a:t>&gt; sleep</a:t>
            </a:r>
          </a:p>
          <a:p>
            <a:r>
              <a:rPr lang="ko-KR" altLang="en-US" sz="1050"/>
              <a:t>   extra group ID</a:t>
            </a:r>
          </a:p>
          <a:p>
            <a:r>
              <a:rPr lang="ko-KR" altLang="en-US" sz="1050"/>
              <a:t>1    0.7     1  1</a:t>
            </a:r>
          </a:p>
          <a:p>
            <a:r>
              <a:rPr lang="ko-KR" altLang="en-US" sz="1050"/>
              <a:t>2   -1.6     1  2</a:t>
            </a:r>
          </a:p>
          <a:p>
            <a:r>
              <a:rPr lang="ko-KR" altLang="en-US" sz="1050"/>
              <a:t>3   -0.2     1  3</a:t>
            </a:r>
          </a:p>
          <a:p>
            <a:r>
              <a:rPr lang="ko-KR" altLang="en-US" sz="1050"/>
              <a:t>4   -1.2     1  4</a:t>
            </a:r>
          </a:p>
          <a:p>
            <a:r>
              <a:rPr lang="ko-KR" altLang="en-US" sz="1050"/>
              <a:t>5   -0.1     1  5</a:t>
            </a:r>
          </a:p>
          <a:p>
            <a:r>
              <a:rPr lang="ko-KR" altLang="en-US" sz="1050"/>
              <a:t>6    3.4     1  6</a:t>
            </a:r>
          </a:p>
          <a:p>
            <a:r>
              <a:rPr lang="en-US" altLang="ko-KR" sz="1050"/>
              <a:t>....</a:t>
            </a:r>
            <a:endParaRPr lang="ko-KR" altLang="en-US" sz="1050"/>
          </a:p>
          <a:p>
            <a:r>
              <a:rPr lang="ko-KR" altLang="en-US" sz="1050"/>
              <a:t>16   4.4     2  6</a:t>
            </a:r>
          </a:p>
          <a:p>
            <a:r>
              <a:rPr lang="ko-KR" altLang="en-US" sz="1050"/>
              <a:t>17   5.5     2  7</a:t>
            </a:r>
          </a:p>
          <a:p>
            <a:r>
              <a:rPr lang="ko-KR" altLang="en-US" sz="1050"/>
              <a:t>18   1.6     2  8</a:t>
            </a:r>
          </a:p>
          <a:p>
            <a:r>
              <a:rPr lang="ko-KR" altLang="en-US" sz="1050"/>
              <a:t>19   4.6     2  9</a:t>
            </a:r>
          </a:p>
          <a:p>
            <a:r>
              <a:rPr lang="ko-KR" altLang="en-US" sz="1050"/>
              <a:t>20   3.4     2 10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57F5FD7-BCD7-417B-A59C-38723932C278}"/>
              </a:ext>
            </a:extLst>
          </p:cNvPr>
          <p:cNvSpPr/>
          <p:nvPr/>
        </p:nvSpPr>
        <p:spPr>
          <a:xfrm>
            <a:off x="4241801" y="1856726"/>
            <a:ext cx="600544" cy="26161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C7D3D7-2FD1-4DC6-9F1A-86F98A53F96F}"/>
              </a:ext>
            </a:extLst>
          </p:cNvPr>
          <p:cNvSpPr txBox="1"/>
          <p:nvPr/>
        </p:nvSpPr>
        <p:spPr>
          <a:xfrm>
            <a:off x="5157089" y="6000360"/>
            <a:ext cx="26901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두 그룹의 분산 차이가 존재하는지 확인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7931FB-1B1B-49D3-BC73-B2793FC95ECF}"/>
              </a:ext>
            </a:extLst>
          </p:cNvPr>
          <p:cNvSpPr/>
          <p:nvPr/>
        </p:nvSpPr>
        <p:spPr>
          <a:xfrm>
            <a:off x="6679533" y="1605424"/>
            <a:ext cx="159530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/>
              <a:t>&gt; </a:t>
            </a:r>
            <a:r>
              <a:rPr lang="ko-KR" altLang="en-US" sz="1050"/>
              <a:t>sleep.1 &lt;- sleep[, -3]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9D2E46C-E14A-4C43-B104-6CAD60CE444B}"/>
              </a:ext>
            </a:extLst>
          </p:cNvPr>
          <p:cNvSpPr/>
          <p:nvPr/>
        </p:nvSpPr>
        <p:spPr>
          <a:xfrm rot="5400000">
            <a:off x="7843764" y="2828113"/>
            <a:ext cx="600544" cy="26161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6D34D-220B-467C-8F5A-5AA983AA6F31}"/>
              </a:ext>
            </a:extLst>
          </p:cNvPr>
          <p:cNvSpPr txBox="1"/>
          <p:nvPr/>
        </p:nvSpPr>
        <p:spPr>
          <a:xfrm>
            <a:off x="8413053" y="2697308"/>
            <a:ext cx="28472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boxplot</a:t>
            </a:r>
            <a:r>
              <a:rPr lang="ko-KR" altLang="en-US" sz="1100"/>
              <a:t>를 사용하여 데이터의 분포를 확인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5B7EFD-91B0-424F-AEBE-233FF0E0FE1C}"/>
              </a:ext>
            </a:extLst>
          </p:cNvPr>
          <p:cNvSpPr/>
          <p:nvPr/>
        </p:nvSpPr>
        <p:spPr>
          <a:xfrm>
            <a:off x="6679533" y="3469980"/>
            <a:ext cx="264046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/>
              <a:t>&gt; boxplot(extra ~ group, data=sleep.1) </a:t>
            </a:r>
            <a:endParaRPr lang="ko-KR" altLang="en-US" sz="105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643FDC0-A656-4414-AD5A-3EEA5E6EB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766" y="3713503"/>
            <a:ext cx="2532236" cy="2894552"/>
          </a:xfrm>
          <a:prstGeom prst="rect">
            <a:avLst/>
          </a:prstGeom>
        </p:spPr>
      </p:pic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360331B8-0649-4D2E-9792-569B684DAC76}"/>
              </a:ext>
            </a:extLst>
          </p:cNvPr>
          <p:cNvSpPr/>
          <p:nvPr/>
        </p:nvSpPr>
        <p:spPr>
          <a:xfrm>
            <a:off x="5282569" y="4333462"/>
            <a:ext cx="1595309" cy="588396"/>
          </a:xfrm>
          <a:prstGeom prst="wedgeRoundRectCallout">
            <a:avLst>
              <a:gd name="adj1" fmla="val 84832"/>
              <a:gd name="adj2" fmla="val -1505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extra </a:t>
            </a:r>
            <a:r>
              <a:rPr lang="ko-KR" altLang="en-US" sz="1050"/>
              <a:t>데이터를 </a:t>
            </a:r>
            <a:r>
              <a:rPr lang="en-US" altLang="ko-KR" sz="1050"/>
              <a:t>group</a:t>
            </a:r>
            <a:r>
              <a:rPr lang="ko-KR" altLang="en-US" sz="1050"/>
              <a:t>기준으로 출력 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8A14DD3B-B38B-4359-BFA5-E03A8D45CCF3}"/>
              </a:ext>
            </a:extLst>
          </p:cNvPr>
          <p:cNvSpPr/>
          <p:nvPr/>
        </p:nvSpPr>
        <p:spPr>
          <a:xfrm rot="10800000">
            <a:off x="6585596" y="5531424"/>
            <a:ext cx="600544" cy="26161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55B3DF-5254-43E4-B939-C12B8FF5937C}"/>
              </a:ext>
            </a:extLst>
          </p:cNvPr>
          <p:cNvSpPr txBox="1"/>
          <p:nvPr/>
        </p:nvSpPr>
        <p:spPr>
          <a:xfrm>
            <a:off x="885451" y="4078560"/>
            <a:ext cx="4195379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100"/>
              <a:t>&gt; var.test(extra ~ group, sleep.1)</a:t>
            </a:r>
          </a:p>
          <a:p>
            <a:pPr algn="r"/>
            <a:endParaRPr lang="en-US" altLang="ko-KR" sz="1100"/>
          </a:p>
          <a:p>
            <a:r>
              <a:rPr lang="en-US" altLang="ko-KR" sz="1100"/>
              <a:t>	F test to compare two variances</a:t>
            </a:r>
          </a:p>
          <a:p>
            <a:endParaRPr lang="en-US" altLang="ko-KR" sz="1100"/>
          </a:p>
          <a:p>
            <a:r>
              <a:rPr lang="en-US" altLang="ko-KR" sz="1100"/>
              <a:t>data:  extra by group</a:t>
            </a:r>
          </a:p>
          <a:p>
            <a:r>
              <a:rPr lang="en-US" altLang="ko-KR" sz="1100"/>
              <a:t>F = 0.79834, num df = 9, denom df = 9, </a:t>
            </a:r>
            <a:r>
              <a:rPr lang="en-US" altLang="ko-KR" sz="1100">
                <a:solidFill>
                  <a:srgbClr val="FF0000"/>
                </a:solidFill>
              </a:rPr>
              <a:t>p-value = 0.7427</a:t>
            </a:r>
          </a:p>
          <a:p>
            <a:r>
              <a:rPr lang="en-US" altLang="ko-KR" sz="1100"/>
              <a:t>alternative hypothesis: true ratio of variances is not equal to 1</a:t>
            </a:r>
          </a:p>
          <a:p>
            <a:r>
              <a:rPr lang="en-US" altLang="ko-KR" sz="1100"/>
              <a:t>95 percent confidence interval:</a:t>
            </a:r>
          </a:p>
          <a:p>
            <a:r>
              <a:rPr lang="en-US" altLang="ko-KR" sz="1100"/>
              <a:t> 0.198297 3.214123</a:t>
            </a:r>
          </a:p>
          <a:p>
            <a:r>
              <a:rPr lang="en-US" altLang="ko-KR" sz="1100"/>
              <a:t>sample estimates:</a:t>
            </a:r>
          </a:p>
          <a:p>
            <a:r>
              <a:rPr lang="en-US" altLang="ko-KR" sz="1100"/>
              <a:t>ratio of variances </a:t>
            </a:r>
          </a:p>
          <a:p>
            <a:r>
              <a:rPr lang="en-US" altLang="ko-KR" sz="1100"/>
              <a:t>         0.7983426 </a:t>
            </a:r>
            <a:endParaRPr lang="ko-KR" altLang="en-US" sz="1100"/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704CE294-30D1-45F3-B319-0E21BF92665D}"/>
              </a:ext>
            </a:extLst>
          </p:cNvPr>
          <p:cNvSpPr/>
          <p:nvPr/>
        </p:nvSpPr>
        <p:spPr>
          <a:xfrm>
            <a:off x="2646491" y="3255697"/>
            <a:ext cx="1595309" cy="588396"/>
          </a:xfrm>
          <a:prstGeom prst="wedgeRoundRectCallout">
            <a:avLst>
              <a:gd name="adj1" fmla="val -114535"/>
              <a:gd name="adj2" fmla="val 954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var.test()</a:t>
            </a:r>
            <a:r>
              <a:rPr lang="ko-KR" altLang="en-US" sz="1050"/>
              <a:t> </a:t>
            </a:r>
            <a:endParaRPr lang="en-US" altLang="ko-KR" sz="1050"/>
          </a:p>
          <a:p>
            <a:pPr algn="ctr"/>
            <a:r>
              <a:rPr lang="ko-KR" altLang="en-US" sz="1050"/>
              <a:t>두 집단의 분산의 차이를 검정하는 함수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65C357-999F-41DA-94A8-F9B3D6BC8C72}"/>
              </a:ext>
            </a:extLst>
          </p:cNvPr>
          <p:cNvSpPr txBox="1"/>
          <p:nvPr/>
        </p:nvSpPr>
        <p:spPr>
          <a:xfrm>
            <a:off x="2156406" y="5830351"/>
            <a:ext cx="2922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/>
              <a:t>H0 </a:t>
            </a:r>
            <a:r>
              <a:rPr lang="en-US" altLang="ko-KR" sz="800">
                <a:solidFill>
                  <a:srgbClr val="FF0000"/>
                </a:solidFill>
              </a:rPr>
              <a:t>: </a:t>
            </a:r>
            <a:r>
              <a:rPr lang="ko-KR" altLang="en-US" sz="800">
                <a:solidFill>
                  <a:srgbClr val="FF0000"/>
                </a:solidFill>
              </a:rPr>
              <a:t>두 집단은 분산의 비는 </a:t>
            </a:r>
            <a:r>
              <a:rPr lang="en-US" altLang="ko-KR" sz="800">
                <a:solidFill>
                  <a:srgbClr val="FF0000"/>
                </a:solidFill>
              </a:rPr>
              <a:t>1</a:t>
            </a:r>
            <a:r>
              <a:rPr lang="ko-KR" altLang="en-US" sz="800">
                <a:solidFill>
                  <a:srgbClr val="FF0000"/>
                </a:solidFill>
              </a:rPr>
              <a:t>이다</a:t>
            </a:r>
            <a:r>
              <a:rPr lang="en-US" altLang="ko-KR" sz="800">
                <a:solidFill>
                  <a:srgbClr val="FF0000"/>
                </a:solidFill>
              </a:rPr>
              <a:t>. (</a:t>
            </a:r>
            <a:r>
              <a:rPr lang="ko-KR" altLang="en-US" sz="800">
                <a:solidFill>
                  <a:srgbClr val="FF0000"/>
                </a:solidFill>
              </a:rPr>
              <a:t>두 집단의 분산이 같다</a:t>
            </a:r>
            <a:r>
              <a:rPr lang="en-US" altLang="ko-KR" sz="800">
                <a:solidFill>
                  <a:srgbClr val="FF0000"/>
                </a:solidFill>
              </a:rPr>
              <a:t>.)</a:t>
            </a:r>
          </a:p>
          <a:p>
            <a:r>
              <a:rPr lang="en-US" altLang="ko-KR" sz="800"/>
              <a:t>H1 : </a:t>
            </a:r>
            <a:r>
              <a:rPr lang="ko-KR" altLang="en-US" sz="800"/>
              <a:t>두 집단의 분산의 비는 </a:t>
            </a:r>
            <a:r>
              <a:rPr lang="en-US" altLang="ko-KR" sz="800"/>
              <a:t>1</a:t>
            </a:r>
            <a:r>
              <a:rPr lang="ko-KR" altLang="en-US" sz="800"/>
              <a:t>이 아니다</a:t>
            </a:r>
            <a:r>
              <a:rPr lang="en-US" altLang="ko-KR" sz="800"/>
              <a:t>.</a:t>
            </a:r>
            <a:endParaRPr lang="ko-KR" altLang="en-US" sz="800"/>
          </a:p>
        </p:txBody>
      </p:sp>
      <p:sp>
        <p:nvSpPr>
          <p:cNvPr id="23" name="말풍선: 모서리가 둥근 사각형 22">
            <a:extLst>
              <a:ext uri="{FF2B5EF4-FFF2-40B4-BE49-F238E27FC236}">
                <a16:creationId xmlns:a16="http://schemas.microsoft.com/office/drawing/2014/main" id="{2A8139A6-CD5F-40D2-AFAD-4360661D7F70}"/>
              </a:ext>
            </a:extLst>
          </p:cNvPr>
          <p:cNvSpPr/>
          <p:nvPr/>
        </p:nvSpPr>
        <p:spPr>
          <a:xfrm>
            <a:off x="4642172" y="2943605"/>
            <a:ext cx="1968255" cy="588396"/>
          </a:xfrm>
          <a:prstGeom prst="wedgeRoundRectCallout">
            <a:avLst>
              <a:gd name="adj1" fmla="val -83317"/>
              <a:gd name="adj2" fmla="val 2868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p-value</a:t>
            </a:r>
            <a:r>
              <a:rPr lang="ko-KR" altLang="en-US" sz="1050"/>
              <a:t>가 </a:t>
            </a:r>
            <a:r>
              <a:rPr lang="en-US" altLang="ko-KR" sz="1050"/>
              <a:t>0.05</a:t>
            </a:r>
            <a:r>
              <a:rPr lang="ko-KR" altLang="en-US" sz="1050"/>
              <a:t>보다 크기 때문에 귀무가설을 받아들인다</a:t>
            </a:r>
            <a:r>
              <a:rPr lang="en-US" altLang="ko-KR" sz="1050"/>
              <a:t>.</a:t>
            </a:r>
            <a:endParaRPr lang="ko-KR" altLang="en-US" sz="1050"/>
          </a:p>
        </p:txBody>
      </p:sp>
    </p:spTree>
    <p:extLst>
      <p:ext uri="{BB962C8B-B14F-4D97-AF65-F5344CB8AC3E}">
        <p14:creationId xmlns:p14="http://schemas.microsoft.com/office/powerpoint/2010/main" val="36288203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027C75C-2CF7-4AE2-9B6F-B43BDADB5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Two-Sample T-Test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3C9B468-8950-447D-907F-4317F72DE4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6B5089-0636-4EC1-B38B-0D95BA67A4E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두 </a:t>
            </a:r>
            <a:r>
              <a:rPr lang="en-US" altLang="ko-KR"/>
              <a:t>group</a:t>
            </a:r>
            <a:r>
              <a:rPr lang="ko-KR" altLang="en-US"/>
              <a:t>의 분산이 같다는 것을 </a:t>
            </a:r>
            <a:r>
              <a:rPr lang="en-US" altLang="ko-KR"/>
              <a:t>var.test()</a:t>
            </a:r>
            <a:r>
              <a:rPr lang="ko-KR" altLang="en-US"/>
              <a:t>로 확인하였다</a:t>
            </a:r>
            <a:r>
              <a:rPr lang="en-US" altLang="ko-KR"/>
              <a:t>. </a:t>
            </a:r>
          </a:p>
          <a:p>
            <a:r>
              <a:rPr lang="ko-KR" altLang="en-US"/>
              <a:t>이제 </a:t>
            </a:r>
            <a:r>
              <a:rPr lang="en-US" altLang="ko-KR"/>
              <a:t>t-test</a:t>
            </a:r>
            <a:r>
              <a:rPr lang="ko-KR" altLang="en-US"/>
              <a:t>를 진행한다</a:t>
            </a:r>
            <a:r>
              <a:rPr lang="en-US" altLang="ko-KR"/>
              <a:t>. Two Sample T-test</a:t>
            </a:r>
            <a:r>
              <a:rPr lang="ko-KR" altLang="en-US"/>
              <a:t>를 진행할 때는 </a:t>
            </a:r>
            <a:r>
              <a:rPr lang="en-US" altLang="ko-KR"/>
              <a:t> t-test()</a:t>
            </a:r>
            <a:r>
              <a:rPr lang="ko-KR" altLang="en-US"/>
              <a:t>를 옵션을 설정해야 한다</a:t>
            </a:r>
            <a:r>
              <a:rPr lang="en-US" altLang="ko-KR"/>
              <a:t>. var.equal = TRUE</a:t>
            </a:r>
            <a:r>
              <a:rPr lang="ko-KR" altLang="en-US"/>
              <a:t>로 설정한다</a:t>
            </a:r>
            <a:r>
              <a:rPr lang="en-US" altLang="ko-KR"/>
              <a:t>. </a:t>
            </a:r>
            <a:r>
              <a:rPr lang="ko-KR" altLang="en-US"/>
              <a:t> 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lvl="1"/>
            <a:r>
              <a:rPr lang="ko-KR" altLang="en-US"/>
              <a:t>위의 결과의 </a:t>
            </a:r>
            <a:r>
              <a:rPr lang="en-US" altLang="ko-KR"/>
              <a:t>p-value</a:t>
            </a:r>
            <a:r>
              <a:rPr lang="ko-KR" altLang="en-US"/>
              <a:t>값이 </a:t>
            </a:r>
            <a:r>
              <a:rPr lang="en-US" altLang="ko-KR"/>
              <a:t>0.05</a:t>
            </a:r>
            <a:r>
              <a:rPr lang="ko-KR" altLang="en-US"/>
              <a:t>보다 크기 때문에 귀무가설은 기각할 수없다</a:t>
            </a:r>
            <a:r>
              <a:rPr lang="en-US" altLang="ko-KR"/>
              <a:t>. </a:t>
            </a:r>
          </a:p>
          <a:p>
            <a:r>
              <a:rPr lang="en-US" altLang="ko-KR"/>
              <a:t>Paired T-test</a:t>
            </a:r>
            <a:r>
              <a:rPr lang="ko-KR" altLang="en-US"/>
              <a:t>를 사용하면 다른 결과를 얻게 된다</a:t>
            </a:r>
            <a:r>
              <a:rPr lang="en-US" altLang="ko-KR"/>
              <a:t>.(</a:t>
            </a:r>
            <a:r>
              <a:rPr lang="ko-KR" altLang="en-US" sz="1200"/>
              <a:t>위의 주의사항참조</a:t>
            </a:r>
            <a:r>
              <a:rPr lang="en-US" altLang="ko-KR"/>
              <a:t>)</a:t>
            </a:r>
          </a:p>
          <a:p>
            <a:pPr lvl="1"/>
            <a:r>
              <a:rPr lang="ko-KR" altLang="en-US"/>
              <a:t>옆의 결과를 보면 위의 </a:t>
            </a:r>
            <a:r>
              <a:rPr lang="en-US" altLang="ko-KR"/>
              <a:t>Two Sample t-test</a:t>
            </a:r>
            <a:r>
              <a:rPr lang="ko-KR" altLang="en-US"/>
              <a:t>와 다른 결과를 확인할 수 있다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곧 </a:t>
            </a:r>
            <a:r>
              <a:rPr lang="en-US" altLang="ko-KR"/>
              <a:t>group 1,2</a:t>
            </a:r>
            <a:r>
              <a:rPr lang="ko-KR" altLang="en-US"/>
              <a:t>의 모평균이 </a:t>
            </a:r>
            <a:r>
              <a:rPr lang="en-US" altLang="ko-KR"/>
              <a:t>0</a:t>
            </a:r>
            <a:r>
              <a:rPr lang="ko-KR" altLang="en-US"/>
              <a:t>이 아니다</a:t>
            </a:r>
            <a:r>
              <a:rPr lang="en-US" altLang="ko-KR"/>
              <a:t>, </a:t>
            </a:r>
            <a:r>
              <a:rPr lang="ko-KR" altLang="en-US"/>
              <a:t>곧 두 모평균은 차이가 있다</a:t>
            </a:r>
            <a:r>
              <a:rPr lang="en-US" altLang="ko-KR"/>
              <a:t>.</a:t>
            </a:r>
          </a:p>
          <a:p>
            <a:pPr marL="457200" lvl="1" indent="0">
              <a:buNone/>
            </a:pPr>
            <a:r>
              <a:rPr lang="en-US" altLang="ko-KR"/>
              <a:t>     </a:t>
            </a:r>
            <a:r>
              <a:rPr lang="ko-KR" altLang="en-US"/>
              <a:t>따라서 </a:t>
            </a:r>
            <a:r>
              <a:rPr lang="ko-KR" altLang="en-US">
                <a:solidFill>
                  <a:srgbClr val="FF0000"/>
                </a:solidFill>
              </a:rPr>
              <a:t>두 수면제의 수면시간 증가 정도가 다르다고 결론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049225-E303-4EBB-8FDF-12730E3D75F8}"/>
              </a:ext>
            </a:extLst>
          </p:cNvPr>
          <p:cNvSpPr/>
          <p:nvPr/>
        </p:nvSpPr>
        <p:spPr>
          <a:xfrm>
            <a:off x="2025870" y="2050828"/>
            <a:ext cx="6096000" cy="212365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ko-KR" altLang="en-US" sz="1100"/>
              <a:t>&gt; t.test(extra ~ group, data=sleep.1, var.equal=T)</a:t>
            </a:r>
          </a:p>
          <a:p>
            <a:endParaRPr lang="ko-KR" altLang="en-US" sz="1100"/>
          </a:p>
          <a:p>
            <a:r>
              <a:rPr lang="ko-KR" altLang="en-US" sz="1100"/>
              <a:t>	Two Sample t-test</a:t>
            </a:r>
          </a:p>
          <a:p>
            <a:endParaRPr lang="ko-KR" altLang="en-US" sz="1100"/>
          </a:p>
          <a:p>
            <a:r>
              <a:rPr lang="ko-KR" altLang="en-US" sz="1100"/>
              <a:t>data:  extra by group</a:t>
            </a:r>
          </a:p>
          <a:p>
            <a:r>
              <a:rPr lang="ko-KR" altLang="en-US" sz="1100"/>
              <a:t>t = -1.8608, df = 18, </a:t>
            </a:r>
            <a:r>
              <a:rPr lang="ko-KR" altLang="en-US" sz="1100">
                <a:solidFill>
                  <a:srgbClr val="FF0000"/>
                </a:solidFill>
              </a:rPr>
              <a:t>p-value = 0.07919</a:t>
            </a:r>
          </a:p>
          <a:p>
            <a:r>
              <a:rPr lang="ko-KR" altLang="en-US" sz="1100"/>
              <a:t>alternative hypothesis: true difference in means is not equal to 0</a:t>
            </a:r>
          </a:p>
          <a:p>
            <a:r>
              <a:rPr lang="ko-KR" altLang="en-US" sz="1100"/>
              <a:t>95 percent confidence interval:</a:t>
            </a:r>
          </a:p>
          <a:p>
            <a:r>
              <a:rPr lang="ko-KR" altLang="en-US" sz="1100"/>
              <a:t> </a:t>
            </a:r>
            <a:r>
              <a:rPr lang="ko-KR" altLang="en-US" sz="1100">
                <a:solidFill>
                  <a:srgbClr val="FF0000"/>
                </a:solidFill>
              </a:rPr>
              <a:t>-3.363874  0.203874</a:t>
            </a:r>
          </a:p>
          <a:p>
            <a:r>
              <a:rPr lang="ko-KR" altLang="en-US" sz="1100"/>
              <a:t>sample estimates:</a:t>
            </a:r>
          </a:p>
          <a:p>
            <a:r>
              <a:rPr lang="ko-KR" altLang="en-US" sz="1100"/>
              <a:t>mean in group 1 mean in group 2 </a:t>
            </a:r>
          </a:p>
          <a:p>
            <a:r>
              <a:rPr lang="ko-KR" altLang="en-US" sz="1100"/>
              <a:t>           0.75            2.33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EBBDA-4B28-45FA-89FE-1FFF90AE6846}"/>
              </a:ext>
            </a:extLst>
          </p:cNvPr>
          <p:cNvSpPr txBox="1"/>
          <p:nvPr/>
        </p:nvSpPr>
        <p:spPr>
          <a:xfrm>
            <a:off x="8260341" y="2050828"/>
            <a:ext cx="2242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H0 : </a:t>
            </a:r>
            <a:r>
              <a:rPr lang="ko-KR" altLang="en-US" sz="1400"/>
              <a:t>모평균 차이가 없다</a:t>
            </a:r>
            <a:r>
              <a:rPr lang="en-US" altLang="ko-KR" sz="1400"/>
              <a:t>. </a:t>
            </a:r>
          </a:p>
          <a:p>
            <a:r>
              <a:rPr lang="en-US" altLang="ko-KR" sz="1400"/>
              <a:t>H1 : </a:t>
            </a:r>
            <a:r>
              <a:rPr lang="ko-KR" altLang="en-US" sz="1400"/>
              <a:t>모평균 차이가 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F798B6-7BEB-46FD-9D54-7AB6D1C5052B}"/>
              </a:ext>
            </a:extLst>
          </p:cNvPr>
          <p:cNvSpPr/>
          <p:nvPr/>
        </p:nvSpPr>
        <p:spPr>
          <a:xfrm>
            <a:off x="7074567" y="4835492"/>
            <a:ext cx="511743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/>
              <a:t>&gt; with(sleep, t.test(extra[group==1], extra[group==2], paired = T))</a:t>
            </a:r>
          </a:p>
          <a:p>
            <a:r>
              <a:rPr lang="ko-KR" altLang="en-US" sz="1200"/>
              <a:t>	Paired t-test</a:t>
            </a:r>
          </a:p>
          <a:p>
            <a:r>
              <a:rPr lang="ko-KR" altLang="en-US" sz="1200"/>
              <a:t>data:  extra[group == 1] and extra[group == 2]</a:t>
            </a:r>
          </a:p>
          <a:p>
            <a:r>
              <a:rPr lang="ko-KR" altLang="en-US" sz="1200"/>
              <a:t>t = -4.0621, df = 9, </a:t>
            </a:r>
            <a:r>
              <a:rPr lang="ko-KR" altLang="en-US" sz="1200">
                <a:solidFill>
                  <a:srgbClr val="FF0000"/>
                </a:solidFill>
              </a:rPr>
              <a:t>p-value = 0.002833</a:t>
            </a:r>
          </a:p>
          <a:p>
            <a:r>
              <a:rPr lang="ko-KR" altLang="en-US" sz="1200"/>
              <a:t>alternative hypothesis: true difference in means is not equal to 0</a:t>
            </a:r>
          </a:p>
          <a:p>
            <a:r>
              <a:rPr lang="ko-KR" altLang="en-US" sz="1200"/>
              <a:t>95 percent confidence interval:</a:t>
            </a:r>
          </a:p>
          <a:p>
            <a:r>
              <a:rPr lang="ko-KR" altLang="en-US" sz="1200">
                <a:solidFill>
                  <a:srgbClr val="FF0000"/>
                </a:solidFill>
              </a:rPr>
              <a:t> -2.4598858 -0.7001142</a:t>
            </a:r>
          </a:p>
          <a:p>
            <a:r>
              <a:rPr lang="ko-KR" altLang="en-US" sz="1200"/>
              <a:t>sample estimates:</a:t>
            </a:r>
          </a:p>
          <a:p>
            <a:r>
              <a:rPr lang="ko-KR" altLang="en-US" sz="1200"/>
              <a:t>mean of the differences </a:t>
            </a:r>
          </a:p>
          <a:p>
            <a:r>
              <a:rPr lang="ko-KR" altLang="en-US" sz="1200"/>
              <a:t>                  -1.58 </a:t>
            </a:r>
          </a:p>
        </p:txBody>
      </p:sp>
      <p:sp>
        <p:nvSpPr>
          <p:cNvPr id="8" name="폭발: 8pt 7">
            <a:extLst>
              <a:ext uri="{FF2B5EF4-FFF2-40B4-BE49-F238E27FC236}">
                <a16:creationId xmlns:a16="http://schemas.microsoft.com/office/drawing/2014/main" id="{10B37EC3-45C5-4372-B92E-3D09EB152AAB}"/>
              </a:ext>
            </a:extLst>
          </p:cNvPr>
          <p:cNvSpPr/>
          <p:nvPr/>
        </p:nvSpPr>
        <p:spPr>
          <a:xfrm>
            <a:off x="8346093" y="161149"/>
            <a:ext cx="3657549" cy="1420745"/>
          </a:xfrm>
          <a:prstGeom prst="irregularSeal1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rgbClr val="FF0000"/>
                </a:solidFill>
              </a:rPr>
              <a:t>ID</a:t>
            </a:r>
            <a:r>
              <a:rPr lang="ko-KR" altLang="en-US" sz="900">
                <a:solidFill>
                  <a:srgbClr val="FF0000"/>
                </a:solidFill>
              </a:rPr>
              <a:t>값을 삭제했기 때문에 두 그룹의 사람은 독립이라고 가정하였다</a:t>
            </a:r>
            <a:r>
              <a:rPr lang="en-US" altLang="ko-KR" sz="900">
                <a:solidFill>
                  <a:srgbClr val="FF0000"/>
                </a:solidFill>
              </a:rPr>
              <a:t>.</a:t>
            </a:r>
          </a:p>
          <a:p>
            <a:pPr algn="ctr"/>
            <a:r>
              <a:rPr lang="en-US" altLang="ko-KR" sz="900">
                <a:solidFill>
                  <a:srgbClr val="FF0000"/>
                </a:solidFill>
              </a:rPr>
              <a:t>Two-Sample</a:t>
            </a:r>
            <a:r>
              <a:rPr lang="ko-KR" altLang="en-US" sz="900">
                <a:solidFill>
                  <a:srgbClr val="FF0000"/>
                </a:solidFill>
              </a:rPr>
              <a:t>를 위해서 임의로 만든 설정이니 혼돈하지 말것</a:t>
            </a:r>
            <a:r>
              <a:rPr lang="en-US" altLang="ko-KR" sz="900">
                <a:solidFill>
                  <a:srgbClr val="FF0000"/>
                </a:solidFill>
              </a:rPr>
              <a:t>. </a:t>
            </a:r>
            <a:endParaRPr lang="ko-KR" altLang="en-US" sz="9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4922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FEF209E-0DC5-487F-8D85-1BE79FAE6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ANOVA(ANalysis Of VAriance)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EAC484-50F4-4B2E-8FD4-9B58178C4F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D4504FC-39F9-435A-84F8-022E79EB127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지금까지는 두 그룹을 비교하는 검정을 진행하였다</a:t>
            </a:r>
            <a:r>
              <a:rPr lang="en-US" altLang="ko-KR"/>
              <a:t>. </a:t>
            </a:r>
            <a:r>
              <a:rPr lang="ko-KR" altLang="en-US"/>
              <a:t>이제는 일원분산분석으로 세 그룹 이상의 평균이 모두 같은지 검정하는 것을 진행해 보겠다</a:t>
            </a:r>
            <a:r>
              <a:rPr lang="en-US" altLang="ko-KR"/>
              <a:t>. </a:t>
            </a:r>
            <a:r>
              <a:rPr lang="ko-KR" altLang="en-US"/>
              <a:t>모든 그룹의 평균이 같다는 귀무가설이 기각되면 거기서 분석을 끝내는 경우도 있지만 어느 그룹간의 차이가 있는지 다중비교를 진행하기도 한다</a:t>
            </a:r>
            <a:r>
              <a:rPr lang="en-US" altLang="ko-KR"/>
              <a:t>. </a:t>
            </a:r>
          </a:p>
          <a:p>
            <a:r>
              <a:rPr lang="ko-KR" altLang="en-US"/>
              <a:t>세 집단 이상의 집단 평균치의 차이를 검정하고자 하는 경우에 사용 </a:t>
            </a:r>
            <a:endParaRPr lang="en-US" altLang="ko-KR"/>
          </a:p>
          <a:p>
            <a:r>
              <a:rPr lang="ko-KR" altLang="en-US"/>
              <a:t>분산분석의 검정에서 </a:t>
            </a:r>
            <a:r>
              <a:rPr lang="en-US" altLang="ko-KR"/>
              <a:t>F-</a:t>
            </a:r>
            <a:r>
              <a:rPr lang="ko-KR" altLang="en-US"/>
              <a:t>분포를 이용함으로써 </a:t>
            </a:r>
            <a:r>
              <a:rPr lang="en-US" altLang="ko-KR"/>
              <a:t>F-</a:t>
            </a:r>
            <a:r>
              <a:rPr lang="ko-KR" altLang="en-US"/>
              <a:t>검정이라고 하고도 함 </a:t>
            </a:r>
            <a:endParaRPr lang="en-US" altLang="ko-KR"/>
          </a:p>
          <a:p>
            <a:r>
              <a:rPr lang="ko-KR" altLang="en-US"/>
              <a:t>분산분석의 종류 </a:t>
            </a:r>
            <a:endParaRPr lang="en-US" altLang="ko-KR"/>
          </a:p>
          <a:p>
            <a:pPr lvl="1"/>
            <a:r>
              <a:rPr lang="ko-KR" altLang="en-US"/>
              <a:t>일원분산분석</a:t>
            </a:r>
            <a:r>
              <a:rPr lang="en-US" altLang="ko-KR"/>
              <a:t>(One-way ANOVA) : </a:t>
            </a:r>
            <a:r>
              <a:rPr lang="ko-KR" altLang="en-US"/>
              <a:t>검증의 기준요인이 </a:t>
            </a:r>
            <a:r>
              <a:rPr lang="en-US" altLang="ko-KR"/>
              <a:t>1</a:t>
            </a:r>
            <a:r>
              <a:rPr lang="ko-KR" altLang="en-US"/>
              <a:t>개 일 때 </a:t>
            </a:r>
            <a:endParaRPr lang="en-US" altLang="ko-KR"/>
          </a:p>
          <a:p>
            <a:pPr lvl="2"/>
            <a:r>
              <a:rPr lang="en-US" altLang="ko-KR"/>
              <a:t>3</a:t>
            </a:r>
            <a:r>
              <a:rPr lang="ko-KR" altLang="en-US"/>
              <a:t>개 이상의 집단간 평균차이를 비교시 하나의 요인을 기준으로 차이를 알아보는 분석방법 </a:t>
            </a:r>
            <a:endParaRPr lang="en-US" altLang="ko-KR"/>
          </a:p>
          <a:p>
            <a:pPr lvl="1"/>
            <a:r>
              <a:rPr lang="ko-KR" altLang="en-US"/>
              <a:t>이원분산분석</a:t>
            </a:r>
            <a:r>
              <a:rPr lang="en-US" altLang="ko-KR"/>
              <a:t>(Two-way ANOVA) : </a:t>
            </a:r>
            <a:r>
              <a:rPr lang="ko-KR" altLang="en-US"/>
              <a:t>검증의 기준요인이 </a:t>
            </a:r>
            <a:r>
              <a:rPr lang="en-US" altLang="ko-KR"/>
              <a:t>2</a:t>
            </a:r>
            <a:r>
              <a:rPr lang="ko-KR" altLang="en-US"/>
              <a:t>개 일 때 </a:t>
            </a:r>
            <a:endParaRPr lang="en-US" altLang="ko-KR"/>
          </a:p>
          <a:p>
            <a:pPr lvl="2"/>
            <a:r>
              <a:rPr lang="en-US" altLang="ko-KR"/>
              <a:t>3</a:t>
            </a:r>
            <a:r>
              <a:rPr lang="ko-KR" altLang="en-US"/>
              <a:t>개 이상의 집단간 평균차이 비교 시 두 개의 요인을 기준으로 차이를 알아보는 분석방법</a:t>
            </a:r>
            <a:endParaRPr lang="en-US" altLang="ko-KR"/>
          </a:p>
          <a:p>
            <a:pPr lvl="1"/>
            <a:r>
              <a:rPr lang="ko-KR" altLang="en-US"/>
              <a:t>다변량 분산분석</a:t>
            </a:r>
            <a:r>
              <a:rPr lang="en-US" altLang="ko-KR"/>
              <a:t>(Multi-way ANOVA) : </a:t>
            </a:r>
            <a:r>
              <a:rPr lang="ko-KR" altLang="en-US"/>
              <a:t>검증의 기준요인이 </a:t>
            </a:r>
            <a:r>
              <a:rPr lang="en-US" altLang="ko-KR"/>
              <a:t>2</a:t>
            </a:r>
            <a:r>
              <a:rPr lang="ko-KR" altLang="en-US"/>
              <a:t>개 이상일 때 </a:t>
            </a:r>
            <a:endParaRPr lang="en-US" altLang="ko-KR"/>
          </a:p>
          <a:p>
            <a:pPr lvl="1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7151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14A069A-F55F-4253-866D-FBA1BF26E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ANOVA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B59A81-4210-4FAC-B83D-029212851E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22453D-FA0E-443D-8D92-0DB0C14E0E7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분산의 구성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676BFB9-C2C1-4092-827F-13CC10CDE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495" y="1855841"/>
            <a:ext cx="4258269" cy="20862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D9B8DA-989F-482B-895F-D66152FB4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562" y="1879692"/>
            <a:ext cx="4286848" cy="15908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44333C0-10ED-4F0F-AB5A-67775C36A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495" y="4905267"/>
            <a:ext cx="4286848" cy="1543265"/>
          </a:xfrm>
          <a:prstGeom prst="rect">
            <a:avLst/>
          </a:prstGeom>
        </p:spPr>
      </p:pic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F13F2183-7343-4913-B9D9-A8721BE0C630}"/>
              </a:ext>
            </a:extLst>
          </p:cNvPr>
          <p:cNvSpPr/>
          <p:nvPr/>
        </p:nvSpPr>
        <p:spPr>
          <a:xfrm>
            <a:off x="3156668" y="712166"/>
            <a:ext cx="3450866" cy="862192"/>
          </a:xfrm>
          <a:prstGeom prst="wedgeRoundRectCallout">
            <a:avLst>
              <a:gd name="adj1" fmla="val -56203"/>
              <a:gd name="adj2" fmla="val 864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집단내 분산 </a:t>
            </a:r>
            <a:r>
              <a:rPr lang="en-US" altLang="ko-KR" sz="1000"/>
              <a:t>: </a:t>
            </a:r>
            <a:r>
              <a:rPr lang="ko-KR" altLang="en-US" sz="1000"/>
              <a:t>각 집단의 평균치를 중심으로 집단요소들의 측정치가 얼마나 퍼져 있는가를 나타내는 것</a:t>
            </a:r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7E13E085-948E-440D-9FFF-97BEE84CBBBE}"/>
              </a:ext>
            </a:extLst>
          </p:cNvPr>
          <p:cNvSpPr/>
          <p:nvPr/>
        </p:nvSpPr>
        <p:spPr>
          <a:xfrm>
            <a:off x="8431392" y="779521"/>
            <a:ext cx="3450866" cy="862192"/>
          </a:xfrm>
          <a:prstGeom prst="wedgeRoundRectCallout">
            <a:avLst>
              <a:gd name="adj1" fmla="val -56203"/>
              <a:gd name="adj2" fmla="val 864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집단간 분산 </a:t>
            </a:r>
            <a:r>
              <a:rPr lang="en-US" altLang="ko-KR" sz="1000"/>
              <a:t>: </a:t>
            </a:r>
            <a:r>
              <a:rPr lang="ko-KR" altLang="en-US" sz="1000"/>
              <a:t>각 집단의 평균들이 전체 평균에서 얼마나 떨어져 있는가를 나타내는 것</a:t>
            </a:r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4FCBE819-2DBC-41DF-BF05-64639CEAA944}"/>
              </a:ext>
            </a:extLst>
          </p:cNvPr>
          <p:cNvSpPr/>
          <p:nvPr/>
        </p:nvSpPr>
        <p:spPr>
          <a:xfrm>
            <a:off x="1586645" y="3899491"/>
            <a:ext cx="3450866" cy="862192"/>
          </a:xfrm>
          <a:prstGeom prst="wedgeRoundRectCallout">
            <a:avLst>
              <a:gd name="adj1" fmla="val -673"/>
              <a:gd name="adj2" fmla="val 8555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전체 분산 </a:t>
            </a:r>
            <a:r>
              <a:rPr lang="en-US" altLang="ko-KR" sz="1000"/>
              <a:t>: </a:t>
            </a:r>
            <a:r>
              <a:rPr lang="ko-KR" altLang="en-US" sz="1000"/>
              <a:t>각 요소들의 개별 측정치가 전체 평균에서 얼마나 떨어져 있는가를 나타내는 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B1FDAA-12CC-411A-8E97-3746EF7D0987}"/>
                  </a:ext>
                </a:extLst>
              </p:cNvPr>
              <p:cNvSpPr txBox="1"/>
              <p:nvPr/>
            </p:nvSpPr>
            <p:spPr>
              <a:xfrm>
                <a:off x="5689283" y="5080406"/>
                <a:ext cx="6074796" cy="1931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>
                    <a:solidFill>
                      <a:srgbClr val="FF0000"/>
                    </a:solidFill>
                  </a:rPr>
                  <a:t>F </a:t>
                </a:r>
                <a:r>
                  <a:rPr lang="ko-KR" altLang="en-US">
                    <a:solidFill>
                      <a:srgbClr val="FF0000"/>
                    </a:solidFill>
                  </a:rPr>
                  <a:t>검정 통계량 </a:t>
                </a:r>
                <a:r>
                  <a:rPr lang="en-US" altLang="ko-KR">
                    <a:solidFill>
                      <a:srgbClr val="FF0000"/>
                    </a:solidFill>
                  </a:rPr>
                  <a:t>: </a:t>
                </a:r>
                <a:r>
                  <a:rPr lang="ko-KR" altLang="en-US">
                    <a:solidFill>
                      <a:srgbClr val="FF0000"/>
                    </a:solidFill>
                  </a:rPr>
                  <a:t>집단간 평균 분산</a:t>
                </a:r>
                <a:r>
                  <a:rPr lang="en-US" altLang="ko-KR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ko-K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으</m:t>
                    </m:r>
                  </m:oMath>
                </a14:m>
                <a:r>
                  <a:rPr lang="ko-KR" altLang="en-US">
                    <a:solidFill>
                      <a:srgbClr val="FF0000"/>
                    </a:solidFill>
                  </a:rPr>
                  <a:t>로 나눈 값</a:t>
                </a:r>
                <a:endParaRPr lang="en-US" altLang="ko-KR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altLang="ko-KR">
                    <a:solidFill>
                      <a:srgbClr val="FF0000"/>
                    </a:solidFill>
                  </a:rPr>
                  <a:t>F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>
                  <a:solidFill>
                    <a:srgbClr val="FF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그</m:t>
                          </m:r>
                          <m:r>
                            <a:rPr lang="ko-KR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룹</m:t>
                          </m:r>
                          <m:r>
                            <a:rPr lang="ko-KR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간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변</m:t>
                          </m:r>
                          <m:r>
                            <a:rPr lang="ko-KR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동</m:t>
                          </m:r>
                          <m:r>
                            <a:rPr lang="ko-KR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량</m:t>
                          </m:r>
                        </m:num>
                        <m:den>
                          <m:r>
                            <a:rPr lang="ko-KR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그</m:t>
                          </m:r>
                          <m:r>
                            <a:rPr lang="ko-KR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룹</m:t>
                          </m:r>
                          <m:r>
                            <a:rPr lang="ko-KR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내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변</m:t>
                          </m:r>
                          <m:r>
                            <a:rPr lang="ko-KR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동</m:t>
                          </m:r>
                          <m:r>
                            <a:rPr lang="ko-KR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량</m:t>
                          </m:r>
                        </m:den>
                      </m:f>
                    </m:oMath>
                  </m:oMathPara>
                </a14:m>
                <a:endParaRPr lang="ko-KR" altLang="en-US">
                  <a:solidFill>
                    <a:srgbClr val="FF0000"/>
                  </a:solidFill>
                </a:endParaRPr>
              </a:p>
              <a:p>
                <a:pPr algn="ctr"/>
                <a:endParaRPr lang="ko-KR" altLang="en-US">
                  <a:solidFill>
                    <a:srgbClr val="FF0000"/>
                  </a:solidFill>
                </a:endParaRPr>
              </a:p>
              <a:p>
                <a:endParaRPr lang="ko-KR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B1FDAA-12CC-411A-8E97-3746EF7D0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283" y="5080406"/>
                <a:ext cx="6074796" cy="1931491"/>
              </a:xfrm>
              <a:prstGeom prst="rect">
                <a:avLst/>
              </a:prstGeom>
              <a:blipFill>
                <a:blip r:embed="rId5"/>
                <a:stretch>
                  <a:fillRect t="-15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26257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F961811-4220-4F8E-964D-12A7E8850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몬티홀 문제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EEFD78D-212A-4551-AEC2-6535CC4FB2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E7F195-AA0A-45D7-A8F6-9869F6E4DEE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몬티 홀은 </a:t>
            </a:r>
            <a:r>
              <a:rPr lang="en-US" altLang="ko-KR"/>
              <a:t>'Lets Make a Deal'</a:t>
            </a:r>
            <a:r>
              <a:rPr lang="ko-KR" altLang="en-US"/>
              <a:t>의 사회자였다</a:t>
            </a:r>
            <a:r>
              <a:rPr lang="en-US" altLang="ko-KR"/>
              <a:t>. </a:t>
            </a:r>
            <a:r>
              <a:rPr lang="ko-KR" altLang="en-US"/>
              <a:t>이 쇼에서는 아래와 같은 문제를 참가자한테 제시하였다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몬티는 당신에게 세 개의 문을 보여주고 각 문 뒤에 상품이 있다고 말할 것이다</a:t>
            </a:r>
            <a:r>
              <a:rPr lang="en-US" altLang="ko-KR"/>
              <a:t>. </a:t>
            </a:r>
            <a:r>
              <a:rPr lang="ko-KR" altLang="en-US"/>
              <a:t>한 가지 상품은 비싼 자동차</a:t>
            </a:r>
            <a:r>
              <a:rPr lang="en-US" altLang="ko-KR"/>
              <a:t>, </a:t>
            </a:r>
            <a:r>
              <a:rPr lang="ko-KR" altLang="en-US"/>
              <a:t>나머지 두 개는 땅콩 버터나 가짜 손톱 같은 비교적 저가의 상품이다</a:t>
            </a:r>
            <a:r>
              <a:rPr lang="en-US" altLang="ko-KR"/>
              <a:t>. </a:t>
            </a:r>
            <a:r>
              <a:rPr lang="ko-KR" altLang="en-US"/>
              <a:t>상품은 임의로 놓여 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게임의 목적은 뒤에 자동차가 있는 문을 맞추는 것이다</a:t>
            </a:r>
            <a:r>
              <a:rPr lang="en-US" altLang="ko-KR"/>
              <a:t>. </a:t>
            </a:r>
            <a:r>
              <a:rPr lang="ko-KR" altLang="en-US"/>
              <a:t>맞춘다면 자동차를 가질 수 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문을 각각 </a:t>
            </a:r>
            <a:r>
              <a:rPr lang="en-US" altLang="ko-KR"/>
              <a:t>A, B, C</a:t>
            </a:r>
            <a:r>
              <a:rPr lang="ko-KR" altLang="en-US"/>
              <a:t>라 하고 문 </a:t>
            </a:r>
            <a:r>
              <a:rPr lang="en-US" altLang="ko-KR"/>
              <a:t>A</a:t>
            </a:r>
            <a:r>
              <a:rPr lang="ko-KR" altLang="en-US"/>
              <a:t>를 선택했다고 하자 </a:t>
            </a:r>
            <a:endParaRPr lang="en-US" altLang="ko-KR"/>
          </a:p>
          <a:p>
            <a:pPr lvl="1"/>
            <a:r>
              <a:rPr lang="ko-KR" altLang="en-US"/>
              <a:t>선택한 문을 열기 전에</a:t>
            </a:r>
            <a:r>
              <a:rPr lang="en-US" altLang="ko-KR"/>
              <a:t>, </a:t>
            </a:r>
            <a:r>
              <a:rPr lang="ko-KR" altLang="en-US"/>
              <a:t>몬티는 </a:t>
            </a:r>
            <a:r>
              <a:rPr lang="en-US" altLang="ko-KR"/>
              <a:t>B</a:t>
            </a:r>
            <a:r>
              <a:rPr lang="ko-KR" altLang="en-US"/>
              <a:t>나 </a:t>
            </a:r>
            <a:r>
              <a:rPr lang="en-US" altLang="ko-KR"/>
              <a:t>C </a:t>
            </a:r>
            <a:r>
              <a:rPr lang="ko-KR" altLang="en-US"/>
              <a:t>중에 자동차가 없는 문을 열어 긴장감을 높인다</a:t>
            </a:r>
            <a:r>
              <a:rPr lang="en-US" altLang="ko-KR"/>
              <a:t>.( </a:t>
            </a:r>
            <a:r>
              <a:rPr lang="ko-KR" altLang="en-US"/>
              <a:t>자동차는 세 개의 문 중 한 곳에만 있으니 </a:t>
            </a:r>
            <a:r>
              <a:rPr lang="en-US" altLang="ko-KR"/>
              <a:t>B</a:t>
            </a:r>
            <a:r>
              <a:rPr lang="ko-KR" altLang="en-US"/>
              <a:t>나 </a:t>
            </a:r>
            <a:r>
              <a:rPr lang="en-US" altLang="ko-KR"/>
              <a:t>C </a:t>
            </a:r>
            <a:r>
              <a:rPr lang="ko-KR" altLang="en-US"/>
              <a:t>중 하나는 분명히 자동차가 없을 것이다</a:t>
            </a:r>
            <a:r>
              <a:rPr lang="en-US" altLang="ko-KR"/>
              <a:t>.)</a:t>
            </a:r>
          </a:p>
          <a:p>
            <a:pPr lvl="1"/>
            <a:r>
              <a:rPr lang="ko-KR" altLang="en-US"/>
              <a:t>그 다음 몬티는 이제 그대로 처음 선택한 </a:t>
            </a:r>
            <a:r>
              <a:rPr lang="en-US" altLang="ko-KR"/>
              <a:t>A</a:t>
            </a:r>
            <a:r>
              <a:rPr lang="ko-KR" altLang="en-US"/>
              <a:t>를 그대로 선택 할 것이지 아니면 열리지 않은 다른 문을 바꿀지 다시 선택하라고 한다</a:t>
            </a:r>
            <a:r>
              <a:rPr lang="en-US" altLang="ko-KR"/>
              <a:t>. </a:t>
            </a:r>
          </a:p>
          <a:p>
            <a:r>
              <a:rPr lang="ko-KR" altLang="en-US"/>
              <a:t>문제 </a:t>
            </a:r>
            <a:r>
              <a:rPr lang="en-US" altLang="ko-KR"/>
              <a:t>: </a:t>
            </a:r>
            <a:r>
              <a:rPr lang="ko-KR" altLang="en-US"/>
              <a:t>그냥 가즈아</a:t>
            </a:r>
            <a:r>
              <a:rPr lang="en-US" altLang="ko-KR"/>
              <a:t>~~~ or </a:t>
            </a:r>
            <a:r>
              <a:rPr lang="ko-KR" altLang="en-US"/>
              <a:t>바꾸는 것 하고 차이가 있을까 없을까</a:t>
            </a:r>
            <a:r>
              <a:rPr lang="en-US" altLang="ko-KR"/>
              <a:t>?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841E9F3-E9AC-468A-A745-F0E54666C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85099" y="5175117"/>
            <a:ext cx="690110" cy="103516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6DB78C7-D615-44AA-9167-884D88882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382640" y="5175117"/>
            <a:ext cx="690110" cy="103516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F20A2EE-79B5-4170-818A-C2BDE047A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03290" y="5167404"/>
            <a:ext cx="690110" cy="10351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F58D86-1A97-4D13-8D74-BF3DFD7B92D6}"/>
              </a:ext>
            </a:extLst>
          </p:cNvPr>
          <p:cNvSpPr txBox="1"/>
          <p:nvPr/>
        </p:nvSpPr>
        <p:spPr>
          <a:xfrm>
            <a:off x="4163441" y="6198547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</a:t>
            </a: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00F6D8-2351-4246-A026-95BC35C25DDD}"/>
              </a:ext>
            </a:extLst>
          </p:cNvPr>
          <p:cNvSpPr txBox="1"/>
          <p:nvPr/>
        </p:nvSpPr>
        <p:spPr>
          <a:xfrm>
            <a:off x="5551255" y="6185574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B</a:t>
            </a:r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BD2101-69C4-49BC-ACF5-EDA676B6D3B3}"/>
              </a:ext>
            </a:extLst>
          </p:cNvPr>
          <p:cNvSpPr txBox="1"/>
          <p:nvPr/>
        </p:nvSpPr>
        <p:spPr>
          <a:xfrm>
            <a:off x="6971499" y="6166120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</a:t>
            </a:r>
            <a:endParaRPr lang="ko-KR" altLang="en-US"/>
          </a:p>
        </p:txBody>
      </p:sp>
      <p:pic>
        <p:nvPicPr>
          <p:cNvPr id="23" name="그래픽 22" descr="자동차">
            <a:extLst>
              <a:ext uri="{FF2B5EF4-FFF2-40B4-BE49-F238E27FC236}">
                <a16:creationId xmlns:a16="http://schemas.microsoft.com/office/drawing/2014/main" id="{7978E486-FF6A-455A-8939-46D837A695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80181" y="4326459"/>
            <a:ext cx="914400" cy="914400"/>
          </a:xfrm>
          <a:prstGeom prst="rect">
            <a:avLst/>
          </a:prstGeom>
        </p:spPr>
      </p:pic>
      <p:pic>
        <p:nvPicPr>
          <p:cNvPr id="25" name="그래픽 24" descr="햄버거와 음료">
            <a:extLst>
              <a:ext uri="{FF2B5EF4-FFF2-40B4-BE49-F238E27FC236}">
                <a16:creationId xmlns:a16="http://schemas.microsoft.com/office/drawing/2014/main" id="{2819CB9A-FFA0-4DF7-B121-5D67FC4444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87340" y="4261730"/>
            <a:ext cx="914400" cy="914400"/>
          </a:xfrm>
          <a:prstGeom prst="rect">
            <a:avLst/>
          </a:prstGeom>
        </p:spPr>
      </p:pic>
      <p:pic>
        <p:nvPicPr>
          <p:cNvPr id="27" name="그래픽 26" descr="피자">
            <a:extLst>
              <a:ext uri="{FF2B5EF4-FFF2-40B4-BE49-F238E27FC236}">
                <a16:creationId xmlns:a16="http://schemas.microsoft.com/office/drawing/2014/main" id="{BF79FB56-BDE7-4A13-99D6-D1673FD49A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94415" y="4410642"/>
            <a:ext cx="746035" cy="74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4898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F468982-F338-4B0F-92BE-2E4B885D9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몬티홀 문제 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693FFC-70E9-4944-AAF6-BAA1D6864A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01B5FE8-9E83-434D-85BB-9C315A42E50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몬테카를로 시물레이션 </a:t>
            </a:r>
            <a:endParaRPr lang="en-US" altLang="ko-KR"/>
          </a:p>
          <a:p>
            <a:pPr lvl="1"/>
            <a:r>
              <a:rPr lang="ko-KR" altLang="en-US"/>
              <a:t>난수를 이용한 시뮬레이션을 여러 번 반복해서 생각하는 문제의 근사해를 얻는 계산법</a:t>
            </a:r>
            <a:endParaRPr lang="en-US" altLang="ko-KR"/>
          </a:p>
          <a:p>
            <a:pPr lvl="1"/>
            <a:r>
              <a:rPr lang="ko-KR" altLang="en-US"/>
              <a:t>사용한 함수 </a:t>
            </a:r>
            <a:r>
              <a:rPr lang="en-US" altLang="ko-KR"/>
              <a:t>: sample(), which()</a:t>
            </a:r>
            <a:r>
              <a:rPr lang="ko-KR" altLang="en-US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D61922-6759-4BA3-81E8-D634EB60FEF0}"/>
              </a:ext>
            </a:extLst>
          </p:cNvPr>
          <p:cNvSpPr txBox="1"/>
          <p:nvPr/>
        </p:nvSpPr>
        <p:spPr>
          <a:xfrm>
            <a:off x="846306" y="2393013"/>
            <a:ext cx="110109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doors &lt;- c('A', 'B', 'C')</a:t>
            </a:r>
          </a:p>
          <a:p>
            <a:endParaRPr lang="en-US" altLang="ko-KR" sz="1200"/>
          </a:p>
          <a:p>
            <a:r>
              <a:rPr lang="en-US" altLang="ko-KR" sz="1200"/>
              <a:t>mycar &lt;- c()</a:t>
            </a:r>
          </a:p>
          <a:p>
            <a:endParaRPr lang="en-US" altLang="ko-KR" sz="1200"/>
          </a:p>
          <a:p>
            <a:r>
              <a:rPr lang="en-US" altLang="ko-KR" sz="1200"/>
              <a:t>loop &lt;- 1000</a:t>
            </a:r>
          </a:p>
          <a:p>
            <a:r>
              <a:rPr lang="en-US" altLang="ko-KR" sz="1200"/>
              <a:t>for(i in 1:loop){</a:t>
            </a:r>
          </a:p>
          <a:p>
            <a:r>
              <a:rPr lang="en-US" altLang="ko-KR" sz="1200"/>
              <a:t>  prize &lt;- sample(doors)[1]</a:t>
            </a:r>
          </a:p>
          <a:p>
            <a:r>
              <a:rPr lang="en-US" altLang="ko-KR" sz="1200"/>
              <a:t>  pick &lt;- sample(doors)[1]</a:t>
            </a:r>
          </a:p>
          <a:p>
            <a:r>
              <a:rPr lang="en-US" altLang="ko-KR" sz="1200"/>
              <a:t>  opendoor &lt;- sample(doors[which(doors != pick &amp; doors != prize)])[1]</a:t>
            </a:r>
          </a:p>
          <a:p>
            <a:r>
              <a:rPr lang="en-US" altLang="ko-KR" sz="1200"/>
              <a:t>  </a:t>
            </a:r>
          </a:p>
          <a:p>
            <a:r>
              <a:rPr lang="en-US" altLang="ko-KR" sz="1200"/>
              <a:t>  sw &lt;- doors[which(doors != pick &amp; doors != opendoor)]</a:t>
            </a:r>
          </a:p>
          <a:p>
            <a:r>
              <a:rPr lang="en-US" altLang="ko-KR" sz="1200"/>
              <a:t>  </a:t>
            </a:r>
          </a:p>
          <a:p>
            <a:r>
              <a:rPr lang="en-US" altLang="ko-KR" sz="1200"/>
              <a:t>  if(pick == prize){</a:t>
            </a:r>
          </a:p>
          <a:p>
            <a:r>
              <a:rPr lang="en-US" altLang="ko-KR" sz="1200"/>
              <a:t>    mycar &lt;- c(mycar, "no_sw_win")</a:t>
            </a:r>
          </a:p>
          <a:p>
            <a:r>
              <a:rPr lang="en-US" altLang="ko-KR" sz="1200"/>
              <a:t>  }</a:t>
            </a:r>
          </a:p>
          <a:p>
            <a:r>
              <a:rPr lang="en-US" altLang="ko-KR" sz="1200"/>
              <a:t>  if(sw == prize){</a:t>
            </a:r>
          </a:p>
          <a:p>
            <a:r>
              <a:rPr lang="en-US" altLang="ko-KR" sz="1200"/>
              <a:t>    mycar &lt;- c(mycar, "sw_win")</a:t>
            </a:r>
          </a:p>
          <a:p>
            <a:r>
              <a:rPr lang="en-US" altLang="ko-KR" sz="1200"/>
              <a:t>  }</a:t>
            </a:r>
          </a:p>
          <a:p>
            <a:r>
              <a:rPr lang="en-US" altLang="ko-KR" sz="1200"/>
              <a:t>}</a:t>
            </a:r>
          </a:p>
          <a:p>
            <a:endParaRPr lang="en-US" altLang="ko-KR" sz="1200"/>
          </a:p>
          <a:p>
            <a:endParaRPr lang="en-US" altLang="ko-KR" sz="1200"/>
          </a:p>
          <a:p>
            <a:r>
              <a:rPr lang="en-US" altLang="ko-KR" sz="1200"/>
              <a:t>length(which(mycar=='no_sw_win')) / loop</a:t>
            </a:r>
          </a:p>
          <a:p>
            <a:r>
              <a:rPr lang="en-US" altLang="ko-KR" sz="1200"/>
              <a:t>length(which(mycar=='sw_win')) / loop</a:t>
            </a:r>
          </a:p>
        </p:txBody>
      </p:sp>
    </p:spTree>
    <p:extLst>
      <p:ext uri="{BB962C8B-B14F-4D97-AF65-F5344CB8AC3E}">
        <p14:creationId xmlns:p14="http://schemas.microsoft.com/office/powerpoint/2010/main" val="40243903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0D11D8A-BF6E-47B4-9D78-1821B8EEE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부록 </a:t>
            </a:r>
            <a:r>
              <a:rPr lang="en-US" altLang="ko-KR"/>
              <a:t>- R</a:t>
            </a:r>
            <a:r>
              <a:rPr lang="ko-KR" altLang="en-US"/>
              <a:t>에서 사용하는 확률 분포 및 관련 함수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0E31436-A73C-4FAA-8D30-124886C932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6149AF-5535-4F0A-8758-2D1CC449075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확률 분포 및 관련 함수 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DA88A75-01C7-4950-B84D-718270323D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843648"/>
              </p:ext>
            </p:extLst>
          </p:nvPr>
        </p:nvGraphicFramePr>
        <p:xfrm>
          <a:off x="907459" y="1662458"/>
          <a:ext cx="8128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84253433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7518304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16348745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94630670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87403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확률분포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난수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확률 밀도 함수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분포 함수</a:t>
                      </a:r>
                      <a:endParaRPr lang="en-US" altLang="ko-K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분위수 함수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825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이항 분포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rbinom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dbinom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pbinom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qbinom</a:t>
                      </a:r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543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F </a:t>
                      </a:r>
                      <a:r>
                        <a:rPr lang="ko-KR" altLang="en-US" sz="1600"/>
                        <a:t>분포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rf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df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pf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qf</a:t>
                      </a:r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666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기하 분포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rgeom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dgeom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pgeom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qgeom</a:t>
                      </a:r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168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초기하 분포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rhyper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dhyper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phyper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qhyper</a:t>
                      </a:r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009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음 이항 분포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rnbinom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dnbinom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pnbinom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qnbinom</a:t>
                      </a:r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478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정규 분포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rnorm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dnorm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pnorm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qnorm</a:t>
                      </a:r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031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포아송 분포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rpois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dpois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pposi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qpois</a:t>
                      </a:r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725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t </a:t>
                      </a:r>
                      <a:r>
                        <a:rPr lang="ko-KR" altLang="en-US" sz="1600"/>
                        <a:t>분포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rt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dt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pt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qt</a:t>
                      </a:r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636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연속 균등 분포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runif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dunif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punif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qunif</a:t>
                      </a:r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896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59455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A181F8C-1185-4F6A-9D44-5D35969B0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참고자료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D9ABF30-A4F3-4268-965B-812AD20DDC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173A53-E79D-4D20-9227-73EBDB61D62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세상에서 가장 쉬운 통계학 입문 </a:t>
            </a:r>
            <a:r>
              <a:rPr lang="en-US" altLang="ko-KR"/>
              <a:t>- </a:t>
            </a:r>
            <a:r>
              <a:rPr lang="ko-KR" altLang="en-US"/>
              <a:t>고지마 히로유키</a:t>
            </a:r>
            <a:endParaRPr lang="en-US" altLang="ko-KR"/>
          </a:p>
          <a:p>
            <a:r>
              <a:rPr lang="ko-KR" altLang="en-US"/>
              <a:t>그림으로 쉽게 배우는 통계분석</a:t>
            </a:r>
            <a:r>
              <a:rPr lang="en-US" altLang="ko-KR"/>
              <a:t> - </a:t>
            </a:r>
            <a:r>
              <a:rPr lang="ko-KR" altLang="en-US"/>
              <a:t>원제무</a:t>
            </a:r>
            <a:r>
              <a:rPr lang="en-US" altLang="ko-KR"/>
              <a:t>,</a:t>
            </a:r>
            <a:r>
              <a:rPr lang="ko-KR" altLang="en-US"/>
              <a:t>이수일</a:t>
            </a:r>
            <a:endParaRPr lang="en-US" altLang="ko-KR"/>
          </a:p>
          <a:p>
            <a:r>
              <a:rPr lang="ko-KR" altLang="en-US"/>
              <a:t>그림으로 설명하는 개념 쏙쏙 통계학 </a:t>
            </a:r>
            <a:r>
              <a:rPr lang="en-US" altLang="ko-KR"/>
              <a:t>- </a:t>
            </a:r>
            <a:r>
              <a:rPr lang="ko-KR" altLang="en-US"/>
              <a:t>와쿠이 요시유키</a:t>
            </a:r>
            <a:r>
              <a:rPr lang="en-US" altLang="ko-KR"/>
              <a:t>,</a:t>
            </a:r>
            <a:r>
              <a:rPr lang="ko-KR" altLang="en-US"/>
              <a:t>와쿠이 사다미</a:t>
            </a:r>
          </a:p>
        </p:txBody>
      </p:sp>
    </p:spTree>
    <p:extLst>
      <p:ext uri="{BB962C8B-B14F-4D97-AF65-F5344CB8AC3E}">
        <p14:creationId xmlns:p14="http://schemas.microsoft.com/office/powerpoint/2010/main" val="917063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E531E28-73F3-4937-9DA5-5B4638B79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 </a:t>
            </a:r>
            <a:r>
              <a:rPr lang="en-US" altLang="ko-KR"/>
              <a:t>- </a:t>
            </a:r>
            <a:r>
              <a:rPr lang="ko-KR" altLang="en-US"/>
              <a:t>표준편차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BED21A6-06B3-4CC5-B0A5-D13AC5E59E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2073941-9964-437C-88A3-B0865ADAD97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5000" y="1181100"/>
            <a:ext cx="11010900" cy="5124450"/>
          </a:xfrm>
        </p:spPr>
        <p:txBody>
          <a:bodyPr/>
          <a:lstStyle/>
          <a:p>
            <a:r>
              <a:rPr lang="ko-KR" altLang="en-US"/>
              <a:t>누구의 점수가 더 좋은 점수일까</a:t>
            </a:r>
            <a:r>
              <a:rPr lang="en-US" altLang="ko-KR"/>
              <a:t>? </a:t>
            </a:r>
          </a:p>
          <a:p>
            <a:pPr lvl="1"/>
            <a:r>
              <a:rPr lang="ko-KR" altLang="en-US"/>
              <a:t>평균이 </a:t>
            </a:r>
            <a:r>
              <a:rPr lang="en-US" altLang="ko-KR"/>
              <a:t>60</a:t>
            </a:r>
            <a:r>
              <a:rPr lang="ko-KR" altLang="en-US"/>
              <a:t>점인 시험에서 당신은 </a:t>
            </a:r>
            <a:r>
              <a:rPr lang="en-US" altLang="ko-KR"/>
              <a:t>75</a:t>
            </a:r>
            <a:r>
              <a:rPr lang="ko-KR" altLang="en-US"/>
              <a:t>점을 받았다</a:t>
            </a:r>
            <a:r>
              <a:rPr lang="en-US" altLang="ko-KR"/>
              <a:t>. </a:t>
            </a:r>
            <a:r>
              <a:rPr lang="ko-KR" altLang="en-US"/>
              <a:t>이 때 표준편차가 </a:t>
            </a:r>
            <a:r>
              <a:rPr lang="en-US" altLang="ko-KR"/>
              <a:t>12</a:t>
            </a:r>
            <a:r>
              <a:rPr lang="ko-KR" altLang="en-US"/>
              <a:t>점일 때와 표준편차가 </a:t>
            </a:r>
            <a:r>
              <a:rPr lang="en-US" altLang="ko-KR"/>
              <a:t>8</a:t>
            </a:r>
            <a:r>
              <a:rPr lang="ko-KR" altLang="en-US"/>
              <a:t>점일때 중 어느 경우가 기분이 더 좋을까</a:t>
            </a:r>
            <a:r>
              <a:rPr lang="en-US" altLang="ko-KR"/>
              <a:t>? (</a:t>
            </a:r>
            <a:r>
              <a:rPr lang="ko-KR" altLang="en-US"/>
              <a:t>물론 성적이 낮아서 더 기분 좋다고 생각하는 사람이 없다고 가정하에</a:t>
            </a:r>
            <a:r>
              <a:rPr lang="en-US" altLang="ko-KR"/>
              <a:t>... ) </a:t>
            </a:r>
          </a:p>
          <a:p>
            <a:pPr lvl="1"/>
            <a:r>
              <a:rPr lang="ko-KR" altLang="en-US"/>
              <a:t>한 데이터 세트 중에 있는 어떤 하나의 데이터가 가진 특수성은 평균에서 떨어진 정도인 편차만으로 설명할 수 없고</a:t>
            </a:r>
            <a:r>
              <a:rPr lang="en-US" altLang="ko-KR"/>
              <a:t>, </a:t>
            </a:r>
            <a:r>
              <a:rPr lang="ko-KR" altLang="en-US"/>
              <a:t>표준편차를 기준으로 가정해야만 알 수 있다</a:t>
            </a:r>
            <a:r>
              <a:rPr lang="en-US" altLang="ko-KR"/>
              <a:t>. </a:t>
            </a:r>
          </a:p>
          <a:p>
            <a:r>
              <a:rPr lang="ko-KR" altLang="en-US"/>
              <a:t>데이터 특수성의 평가기준 </a:t>
            </a:r>
            <a:endParaRPr lang="en-US" altLang="ko-KR"/>
          </a:p>
          <a:p>
            <a:pPr lvl="1"/>
            <a:r>
              <a:rPr lang="ko-KR" altLang="en-US"/>
              <a:t>데이터 세트 중에 있는 어느 한 데이터의 편차가 표준편차로 계산해서 </a:t>
            </a:r>
            <a:r>
              <a:rPr lang="en-US" altLang="ko-KR"/>
              <a:t>+-1</a:t>
            </a:r>
            <a:r>
              <a:rPr lang="ko-KR" altLang="en-US"/>
              <a:t>배 전후라면 이 것은 </a:t>
            </a:r>
            <a:r>
              <a:rPr lang="en-US" altLang="ko-KR"/>
              <a:t>'</a:t>
            </a:r>
            <a:r>
              <a:rPr lang="ko-KR" altLang="en-US"/>
              <a:t>평범한 데이터</a:t>
            </a:r>
            <a:r>
              <a:rPr lang="en-US" altLang="ko-KR"/>
              <a:t>'</a:t>
            </a:r>
          </a:p>
          <a:p>
            <a:pPr lvl="1"/>
            <a:r>
              <a:rPr lang="en-US" altLang="ko-KR"/>
              <a:t>+-2</a:t>
            </a:r>
            <a:r>
              <a:rPr lang="ko-KR" altLang="en-US"/>
              <a:t>배로 멀리 있다면 이 데이터는 특수한 데이터라고 할 수 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데이터가 정규분포라고 가정하면 평균값에서 표준편차 </a:t>
            </a:r>
            <a:r>
              <a:rPr lang="en-US" altLang="ko-KR"/>
              <a:t>+-1</a:t>
            </a:r>
            <a:r>
              <a:rPr lang="ko-KR" altLang="en-US"/>
              <a:t>배의 범위 내에 약 </a:t>
            </a:r>
            <a:r>
              <a:rPr lang="en-US" altLang="ko-KR"/>
              <a:t>70%</a:t>
            </a:r>
            <a:r>
              <a:rPr lang="ko-KR" altLang="en-US"/>
              <a:t>의 데이터가 들어간다고 생각하면 된다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표준편차 </a:t>
            </a:r>
            <a:r>
              <a:rPr lang="en-US" altLang="ko-KR"/>
              <a:t>+-2</a:t>
            </a:r>
            <a:r>
              <a:rPr lang="ko-KR" altLang="en-US"/>
              <a:t>배보다 멀리 떨어진 데이터는 좌우 양쪽 합쳐서 </a:t>
            </a:r>
            <a:r>
              <a:rPr lang="en-US" altLang="ko-KR"/>
              <a:t>5%</a:t>
            </a:r>
            <a:r>
              <a:rPr lang="ko-KR" altLang="en-US"/>
              <a:t>밖에 없다고 생각하면 대략 맞다 </a:t>
            </a:r>
            <a:endParaRPr lang="en-US" altLang="ko-KR"/>
          </a:p>
          <a:p>
            <a:pPr lvl="1"/>
            <a:r>
              <a:rPr lang="ko-KR" altLang="en-US"/>
              <a:t>당신의 데이터가 평균값보다 큰 쪽으로 표준편차 </a:t>
            </a:r>
            <a:r>
              <a:rPr lang="en-US" altLang="ko-KR"/>
              <a:t>2</a:t>
            </a:r>
            <a:r>
              <a:rPr lang="ko-KR" altLang="en-US"/>
              <a:t>배 이상 떨어져 있다면</a:t>
            </a:r>
            <a:r>
              <a:rPr lang="en-US" altLang="ko-KR"/>
              <a:t>, </a:t>
            </a:r>
            <a:r>
              <a:rPr lang="ko-KR" altLang="en-US"/>
              <a:t>그것은 전체의 </a:t>
            </a:r>
            <a:r>
              <a:rPr lang="en-US" altLang="ko-KR"/>
              <a:t>2.5% </a:t>
            </a:r>
            <a:r>
              <a:rPr lang="ko-KR" altLang="en-US"/>
              <a:t>범위 내에 드는 데이터라는 것을 의미하기 때문에 상당히 특수한 경우에 있다고 해도 좋을 것이다</a:t>
            </a:r>
            <a:r>
              <a:rPr lang="en-US" altLang="ko-KR"/>
              <a:t>.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08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02689E9-3AF9-4D01-9BCB-0CAC1486A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1" y="299996"/>
            <a:ext cx="6735699" cy="412170"/>
          </a:xfrm>
        </p:spPr>
        <p:txBody>
          <a:bodyPr/>
          <a:lstStyle/>
          <a:p>
            <a:r>
              <a:rPr lang="ko-KR" altLang="en-US"/>
              <a:t>기초수학 </a:t>
            </a:r>
            <a:r>
              <a:rPr lang="en-US" altLang="ko-KR"/>
              <a:t>- </a:t>
            </a:r>
            <a:r>
              <a:rPr lang="ko-KR" altLang="en-US"/>
              <a:t>표준편차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2340A08-375F-4B03-A5C6-210C419AF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5519DEA-83FA-41D7-AA18-D8AD1C19785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정규분포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38DBF43-CEE5-431A-8C8E-A6CFB4FF7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003" y="1593817"/>
            <a:ext cx="6111677" cy="388095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79B3A16-4521-4D91-94EF-729532F0F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03" y="1593817"/>
            <a:ext cx="4364060" cy="126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19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0CED916-2F22-440A-9854-2D8A85686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 </a:t>
            </a:r>
            <a:r>
              <a:rPr lang="en-US" altLang="ko-KR"/>
              <a:t>- </a:t>
            </a:r>
            <a:r>
              <a:rPr lang="ko-KR" altLang="en-US"/>
              <a:t>표준편차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5F6FC4C-4275-4976-8B66-0EF1F37F5A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D527CF3-613D-45A9-A8BD-BB41E6C332A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가공된 데이터의 평균값과 표준편차 </a:t>
            </a:r>
            <a:endParaRPr lang="en-US" altLang="ko-KR"/>
          </a:p>
          <a:p>
            <a:pPr lvl="1"/>
            <a:r>
              <a:rPr lang="ko-KR" altLang="en-US"/>
              <a:t>한 데이터 세트에 간단한 가공을 했을 때 평균값이나 표준 편차가 어떻게 변하는가 하는 문제를 생각해보자 </a:t>
            </a:r>
            <a:endParaRPr lang="en-US" altLang="ko-KR"/>
          </a:p>
          <a:p>
            <a:pPr lvl="1"/>
            <a:r>
              <a:rPr lang="ko-KR" altLang="en-US"/>
              <a:t>예를 들어 </a:t>
            </a:r>
            <a:r>
              <a:rPr lang="en-US" altLang="ko-KR"/>
              <a:t>5</a:t>
            </a:r>
            <a:r>
              <a:rPr lang="ko-KR" altLang="en-US"/>
              <a:t>개의 데이터 </a:t>
            </a:r>
            <a:r>
              <a:rPr lang="en-US" altLang="ko-KR"/>
              <a:t>1, 3, 4, 5, 7</a:t>
            </a:r>
            <a:r>
              <a:rPr lang="ko-KR" altLang="en-US"/>
              <a:t>의 데이터가 </a:t>
            </a:r>
            <a:r>
              <a:rPr lang="en-US" altLang="ko-KR"/>
              <a:t>x</a:t>
            </a:r>
            <a:r>
              <a:rPr lang="ko-KR" altLang="en-US"/>
              <a:t>라는 변수에 저장되어 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이 값에 </a:t>
            </a:r>
            <a:r>
              <a:rPr lang="en-US" altLang="ko-KR"/>
              <a:t>x</a:t>
            </a:r>
            <a:r>
              <a:rPr lang="ko-KR" altLang="en-US"/>
              <a:t>의 모든 수에 </a:t>
            </a:r>
            <a:r>
              <a:rPr lang="en-US" altLang="ko-KR"/>
              <a:t>4</a:t>
            </a:r>
            <a:r>
              <a:rPr lang="ko-KR" altLang="en-US"/>
              <a:t>를 더하는 가공을 하면 아래와 같이 된다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x</a:t>
            </a:r>
            <a:r>
              <a:rPr lang="ko-KR" altLang="en-US"/>
              <a:t>의 데이터의 모든 수에 일정한 수 </a:t>
            </a:r>
            <a:r>
              <a:rPr lang="en-US" altLang="ko-KR"/>
              <a:t>a</a:t>
            </a:r>
            <a:r>
              <a:rPr lang="ko-KR" altLang="en-US"/>
              <a:t>를 더해서 새로운 데이터 </a:t>
            </a:r>
            <a:r>
              <a:rPr lang="en-US" altLang="ko-KR"/>
              <a:t>y</a:t>
            </a:r>
            <a:r>
              <a:rPr lang="ko-KR" altLang="en-US"/>
              <a:t>를 생성하면</a:t>
            </a:r>
            <a:r>
              <a:rPr lang="en-US" altLang="ko-KR"/>
              <a:t>, y</a:t>
            </a:r>
            <a:r>
              <a:rPr lang="ko-KR" altLang="en-US"/>
              <a:t>의 데이터의 평균값은 </a:t>
            </a:r>
            <a:r>
              <a:rPr lang="en-US" altLang="ko-KR"/>
              <a:t>x</a:t>
            </a:r>
            <a:r>
              <a:rPr lang="ko-KR" altLang="en-US"/>
              <a:t>데이터의 평균값에 </a:t>
            </a:r>
            <a:r>
              <a:rPr lang="en-US" altLang="ko-KR"/>
              <a:t>a</a:t>
            </a:r>
            <a:r>
              <a:rPr lang="ko-KR" altLang="en-US"/>
              <a:t>를 더한 것이 되며</a:t>
            </a:r>
            <a:r>
              <a:rPr lang="en-US" altLang="ko-KR"/>
              <a:t>, y </a:t>
            </a:r>
            <a:r>
              <a:rPr lang="ko-KR" altLang="en-US"/>
              <a:t>데이터의 분산과 표준편차는 원래의 </a:t>
            </a:r>
            <a:r>
              <a:rPr lang="en-US" altLang="ko-KR"/>
              <a:t>x</a:t>
            </a:r>
            <a:r>
              <a:rPr lang="ko-KR" altLang="en-US"/>
              <a:t>데이터 수와 같다</a:t>
            </a:r>
            <a:r>
              <a:rPr lang="en-US" altLang="ko-KR"/>
              <a:t>. </a:t>
            </a:r>
            <a:r>
              <a:rPr lang="ko-KR" altLang="en-US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52F52D-4C85-4DE3-B00A-C2B21DEB0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69" y="3428999"/>
            <a:ext cx="6176328" cy="306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02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15885</TotalTime>
  <Words>9314</Words>
  <Application>Microsoft Office PowerPoint</Application>
  <PresentationFormat>와이드스크린</PresentationFormat>
  <Paragraphs>1021</Paragraphs>
  <Slides>67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3" baseType="lpstr">
      <vt:lpstr>HY엽서L</vt:lpstr>
      <vt:lpstr>맑은 고딕</vt:lpstr>
      <vt:lpstr>Arial</vt:lpstr>
      <vt:lpstr>Cambria Math</vt:lpstr>
      <vt:lpstr>Lucida Console</vt:lpstr>
      <vt:lpstr>Office 테마</vt:lpstr>
      <vt:lpstr>기초수학</vt:lpstr>
      <vt:lpstr>기초수학</vt:lpstr>
      <vt:lpstr>기초수학</vt:lpstr>
      <vt:lpstr>기초수학</vt:lpstr>
      <vt:lpstr>불편분산</vt:lpstr>
      <vt:lpstr>기초수학 - 자유도</vt:lpstr>
      <vt:lpstr>기초수학 - 표준편차</vt:lpstr>
      <vt:lpstr>기초수학 - 표준편차</vt:lpstr>
      <vt:lpstr>기초수학 - 표준편차</vt:lpstr>
      <vt:lpstr>기초수학 - 표준편차</vt:lpstr>
      <vt:lpstr>기초수학 - 표준편차</vt:lpstr>
      <vt:lpstr>기초수학 - 정규분포</vt:lpstr>
      <vt:lpstr>기초수학 - 정규분포</vt:lpstr>
      <vt:lpstr>기초수학 - 일반정규분포</vt:lpstr>
      <vt:lpstr>기초수학 - 일반정규분포</vt:lpstr>
      <vt:lpstr>알로써 증명</vt:lpstr>
      <vt:lpstr>기초수학 - 예언</vt:lpstr>
      <vt:lpstr>기초수학 - 예언</vt:lpstr>
      <vt:lpstr>대한민국 남녀 평균 키 및 표준편차</vt:lpstr>
      <vt:lpstr>기초수학 - 가설검정</vt:lpstr>
      <vt:lpstr>기초수학 - 가설검정</vt:lpstr>
      <vt:lpstr>기초수학 - 가설검정</vt:lpstr>
      <vt:lpstr>수학기초 - 귀무가설, 대립가설</vt:lpstr>
      <vt:lpstr>기초수학 - 1종, 2종의 오류</vt:lpstr>
      <vt:lpstr>기초수학 - 구간추정</vt:lpstr>
      <vt:lpstr>알로써 풀기 </vt:lpstr>
      <vt:lpstr>기초수학 - 신뢰구간</vt:lpstr>
      <vt:lpstr>기초수학 - 신뢰구간의 이해</vt:lpstr>
      <vt:lpstr>수학기초 - 통계적 검정의 개념</vt:lpstr>
      <vt:lpstr>단측검증과 양측검정</vt:lpstr>
      <vt:lpstr>단측검정과 양측검정(R 코드)</vt:lpstr>
      <vt:lpstr>모집단과 통계적 추정</vt:lpstr>
      <vt:lpstr>모집단과 통계적 추정</vt:lpstr>
      <vt:lpstr>표본평균</vt:lpstr>
      <vt:lpstr>표본평균의 성질</vt:lpstr>
      <vt:lpstr>중심극한정리 예제</vt:lpstr>
      <vt:lpstr>중심극한정리 예제</vt:lpstr>
      <vt:lpstr>표본평균의 성질</vt:lpstr>
      <vt:lpstr>표본평균을 이용한 모평균의 구간추정</vt:lpstr>
      <vt:lpstr>카이제곱분포</vt:lpstr>
      <vt:lpstr>카이제곱분포</vt:lpstr>
      <vt:lpstr>카이제곱분포</vt:lpstr>
      <vt:lpstr>카이제곱분포</vt:lpstr>
      <vt:lpstr>표본분산의 분포는 카이제곱분포</vt:lpstr>
      <vt:lpstr>예제</vt:lpstr>
      <vt:lpstr>t-분포</vt:lpstr>
      <vt:lpstr>t-분포 예제</vt:lpstr>
      <vt:lpstr>t-분포 정리</vt:lpstr>
      <vt:lpstr>t-분포 예제 </vt:lpstr>
      <vt:lpstr>통계적 검정 방법</vt:lpstr>
      <vt:lpstr>One-Sample T-Test</vt:lpstr>
      <vt:lpstr>One-Sample T-Test(정규성 검정)</vt:lpstr>
      <vt:lpstr>One-Sample T-Test</vt:lpstr>
      <vt:lpstr>Paired T-Test</vt:lpstr>
      <vt:lpstr>Paired t-test 예제 </vt:lpstr>
      <vt:lpstr>Paired t-test 예제 </vt:lpstr>
      <vt:lpstr>Two-Sample T-Test</vt:lpstr>
      <vt:lpstr>Two-Sample T-Test</vt:lpstr>
      <vt:lpstr>Two-Sample T-Test</vt:lpstr>
      <vt:lpstr>Two-Sample T-Test</vt:lpstr>
      <vt:lpstr>Two-Sample T-Test</vt:lpstr>
      <vt:lpstr>ANOVA(ANalysis Of VAriance)</vt:lpstr>
      <vt:lpstr>ANOVA</vt:lpstr>
      <vt:lpstr>몬티홀 문제</vt:lpstr>
      <vt:lpstr>몬티홀 문제 </vt:lpstr>
      <vt:lpstr>부록 - R에서 사용하는 확률 분포 및 관련 함수</vt:lpstr>
      <vt:lpstr>참고자료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확률</dc:title>
  <dc:creator>chawoo seo</dc:creator>
  <cp:lastModifiedBy>임 혜린</cp:lastModifiedBy>
  <cp:revision>177</cp:revision>
  <dcterms:created xsi:type="dcterms:W3CDTF">2018-04-05T13:11:29Z</dcterms:created>
  <dcterms:modified xsi:type="dcterms:W3CDTF">2021-05-06T07:39:17Z</dcterms:modified>
</cp:coreProperties>
</file>